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handoutMasterIdLst>
    <p:handoutMasterId r:id="rId28"/>
  </p:handoutMasterIdLst>
  <p:sldIdLst>
    <p:sldId id="256" r:id="rId2"/>
    <p:sldId id="369" r:id="rId3"/>
    <p:sldId id="368" r:id="rId4"/>
    <p:sldId id="344" r:id="rId5"/>
    <p:sldId id="340" r:id="rId6"/>
    <p:sldId id="365" r:id="rId7"/>
    <p:sldId id="349" r:id="rId8"/>
    <p:sldId id="350" r:id="rId9"/>
    <p:sldId id="346" r:id="rId10"/>
    <p:sldId id="393" r:id="rId11"/>
    <p:sldId id="367" r:id="rId12"/>
    <p:sldId id="379" r:id="rId13"/>
    <p:sldId id="378" r:id="rId14"/>
    <p:sldId id="380" r:id="rId15"/>
    <p:sldId id="384" r:id="rId16"/>
    <p:sldId id="385" r:id="rId17"/>
    <p:sldId id="357" r:id="rId18"/>
    <p:sldId id="358" r:id="rId19"/>
    <p:sldId id="381" r:id="rId20"/>
    <p:sldId id="388" r:id="rId21"/>
    <p:sldId id="389" r:id="rId22"/>
    <p:sldId id="392" r:id="rId23"/>
    <p:sldId id="390" r:id="rId24"/>
    <p:sldId id="391" r:id="rId25"/>
    <p:sldId id="345" r:id="rId26"/>
  </p:sldIdLst>
  <p:sldSz cx="9144000" cy="6858000" type="screen4x3"/>
  <p:notesSz cx="7086600" cy="93726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9">
          <p15:clr>
            <a:srgbClr val="A4A3A4"/>
          </p15:clr>
        </p15:guide>
        <p15:guide id="3" orient="horz" pos="2952">
          <p15:clr>
            <a:srgbClr val="A4A3A4"/>
          </p15:clr>
        </p15:guide>
        <p15:guide id="4" pos="223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s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27" autoAdjust="0"/>
    <p:restoredTop sz="69574" autoAdjust="0"/>
  </p:normalViewPr>
  <p:slideViewPr>
    <p:cSldViewPr>
      <p:cViewPr varScale="1">
        <p:scale>
          <a:sx n="81" d="100"/>
          <a:sy n="81" d="100"/>
        </p:scale>
        <p:origin x="-24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4"/>
    </p:cViewPr>
  </p:sorterViewPr>
  <p:notesViewPr>
    <p:cSldViewPr>
      <p:cViewPr varScale="1">
        <p:scale>
          <a:sx n="85" d="100"/>
          <a:sy n="85" d="100"/>
        </p:scale>
        <p:origin x="-3108" y="-84"/>
      </p:cViewPr>
      <p:guideLst>
        <p:guide orient="horz" pos="2928"/>
        <p:guide orient="horz" pos="2952"/>
        <p:guide pos="2209"/>
        <p:guide pos="223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FEB4F-05FD-4657-AF01-B5CA5F36B556}" type="doc">
      <dgm:prSet loTypeId="urn:microsoft.com/office/officeart/2005/8/layout/venn1" loCatId="relationship" qsTypeId="urn:microsoft.com/office/officeart/2005/8/quickstyle/simple2" qsCatId="simple" csTypeId="urn:microsoft.com/office/officeart/2005/8/colors/accent1_2" csCatId="accent1" phldr="1"/>
      <dgm:spPr/>
    </dgm:pt>
    <dgm:pt modelId="{22C84975-E7A8-4339-960A-18979382F9FA}">
      <dgm:prSet phldrT="[Text]"/>
      <dgm:spPr>
        <a:solidFill>
          <a:schemeClr val="accent1">
            <a:lumMod val="40000"/>
            <a:lumOff val="60000"/>
            <a:alpha val="50000"/>
          </a:schemeClr>
        </a:solidFill>
      </dgm:spPr>
      <dgm:t>
        <a:bodyPr/>
        <a:lstStyle/>
        <a:p>
          <a:r>
            <a:rPr lang="en-US" dirty="0" smtClean="0"/>
            <a:t>Building Strategic Relationships</a:t>
          </a:r>
          <a:endParaRPr lang="en-US" dirty="0"/>
        </a:p>
      </dgm:t>
    </dgm:pt>
    <dgm:pt modelId="{68445B8B-30F8-407A-B301-C0ED36FBFA60}" type="parTrans" cxnId="{A119FFD3-4D9F-4FB5-88A2-8C21E7A09A36}">
      <dgm:prSet/>
      <dgm:spPr/>
      <dgm:t>
        <a:bodyPr/>
        <a:lstStyle/>
        <a:p>
          <a:endParaRPr lang="en-US"/>
        </a:p>
      </dgm:t>
    </dgm:pt>
    <dgm:pt modelId="{0A0B1A89-7495-4A34-8422-571C2047CCB2}" type="sibTrans" cxnId="{A119FFD3-4D9F-4FB5-88A2-8C21E7A09A36}">
      <dgm:prSet/>
      <dgm:spPr/>
      <dgm:t>
        <a:bodyPr/>
        <a:lstStyle/>
        <a:p>
          <a:endParaRPr lang="en-US"/>
        </a:p>
      </dgm:t>
    </dgm:pt>
    <dgm:pt modelId="{2218718F-8EB1-4EEF-B09E-87C61918CDF7}">
      <dgm:prSet phldrT="[Text]"/>
      <dgm:spPr>
        <a:solidFill>
          <a:schemeClr val="accent1">
            <a:alpha val="50000"/>
          </a:schemeClr>
        </a:solidFill>
      </dgm:spPr>
      <dgm:t>
        <a:bodyPr/>
        <a:lstStyle/>
        <a:p>
          <a:r>
            <a:rPr lang="en-US" dirty="0" smtClean="0"/>
            <a:t>Supporting Research &amp; Evaluation</a:t>
          </a:r>
          <a:endParaRPr lang="en-US" dirty="0"/>
        </a:p>
      </dgm:t>
    </dgm:pt>
    <dgm:pt modelId="{3B7DBD9F-F758-4113-96E3-C41E12163751}" type="parTrans" cxnId="{07AE82C7-B176-492F-AA0C-529A5BD73C5A}">
      <dgm:prSet/>
      <dgm:spPr/>
      <dgm:t>
        <a:bodyPr/>
        <a:lstStyle/>
        <a:p>
          <a:endParaRPr lang="en-US"/>
        </a:p>
      </dgm:t>
    </dgm:pt>
    <dgm:pt modelId="{BAE7077B-C3B1-4B7C-BAF5-102A0DE7B414}" type="sibTrans" cxnId="{07AE82C7-B176-492F-AA0C-529A5BD73C5A}">
      <dgm:prSet/>
      <dgm:spPr/>
      <dgm:t>
        <a:bodyPr/>
        <a:lstStyle/>
        <a:p>
          <a:endParaRPr lang="en-US"/>
        </a:p>
      </dgm:t>
    </dgm:pt>
    <dgm:pt modelId="{1F54D16F-8562-421D-945B-2800E6D6D500}">
      <dgm:prSet phldrT="[Text]"/>
      <dgm:spPr>
        <a:solidFill>
          <a:schemeClr val="accent1">
            <a:lumMod val="50000"/>
            <a:alpha val="50000"/>
          </a:schemeClr>
        </a:solidFill>
      </dgm:spPr>
      <dgm:t>
        <a:bodyPr/>
        <a:lstStyle/>
        <a:p>
          <a:r>
            <a:rPr lang="en-US" dirty="0" smtClean="0"/>
            <a:t>Exploring Promising Practices</a:t>
          </a:r>
          <a:endParaRPr lang="en-US" dirty="0"/>
        </a:p>
      </dgm:t>
    </dgm:pt>
    <dgm:pt modelId="{AB862380-B145-44B8-BE4C-F73E9F380E6A}" type="parTrans" cxnId="{44A61754-46B2-4D88-84C2-91EB87E591B7}">
      <dgm:prSet/>
      <dgm:spPr/>
      <dgm:t>
        <a:bodyPr/>
        <a:lstStyle/>
        <a:p>
          <a:endParaRPr lang="en-US"/>
        </a:p>
      </dgm:t>
    </dgm:pt>
    <dgm:pt modelId="{1114D6BD-B94A-4353-B6D7-B93C39FB041D}" type="sibTrans" cxnId="{44A61754-46B2-4D88-84C2-91EB87E591B7}">
      <dgm:prSet/>
      <dgm:spPr/>
      <dgm:t>
        <a:bodyPr/>
        <a:lstStyle/>
        <a:p>
          <a:endParaRPr lang="en-US"/>
        </a:p>
      </dgm:t>
    </dgm:pt>
    <dgm:pt modelId="{56941311-95E4-43B4-A645-79A0F0325FC9}" type="pres">
      <dgm:prSet presAssocID="{809FEB4F-05FD-4657-AF01-B5CA5F36B556}" presName="compositeShape" presStyleCnt="0">
        <dgm:presLayoutVars>
          <dgm:chMax val="7"/>
          <dgm:dir/>
          <dgm:resizeHandles val="exact"/>
        </dgm:presLayoutVars>
      </dgm:prSet>
      <dgm:spPr/>
    </dgm:pt>
    <dgm:pt modelId="{C9273CF0-D63E-4BC0-B35F-D21C8258BD75}" type="pres">
      <dgm:prSet presAssocID="{22C84975-E7A8-4339-960A-18979382F9FA}" presName="circ1" presStyleLbl="vennNode1" presStyleIdx="0" presStyleCnt="3"/>
      <dgm:spPr/>
      <dgm:t>
        <a:bodyPr/>
        <a:lstStyle/>
        <a:p>
          <a:endParaRPr lang="en-US"/>
        </a:p>
      </dgm:t>
    </dgm:pt>
    <dgm:pt modelId="{1E67FE5A-50F4-4332-A846-CE4D0649A06D}" type="pres">
      <dgm:prSet presAssocID="{22C84975-E7A8-4339-960A-18979382F9FA}" presName="circ1Tx" presStyleLbl="revTx" presStyleIdx="0" presStyleCnt="0">
        <dgm:presLayoutVars>
          <dgm:chMax val="0"/>
          <dgm:chPref val="0"/>
          <dgm:bulletEnabled val="1"/>
        </dgm:presLayoutVars>
      </dgm:prSet>
      <dgm:spPr/>
      <dgm:t>
        <a:bodyPr/>
        <a:lstStyle/>
        <a:p>
          <a:endParaRPr lang="en-US"/>
        </a:p>
      </dgm:t>
    </dgm:pt>
    <dgm:pt modelId="{103C9494-0A80-4F7C-8D5B-B11156132261}" type="pres">
      <dgm:prSet presAssocID="{2218718F-8EB1-4EEF-B09E-87C61918CDF7}" presName="circ2" presStyleLbl="vennNode1" presStyleIdx="1" presStyleCnt="3"/>
      <dgm:spPr/>
      <dgm:t>
        <a:bodyPr/>
        <a:lstStyle/>
        <a:p>
          <a:endParaRPr lang="en-US"/>
        </a:p>
      </dgm:t>
    </dgm:pt>
    <dgm:pt modelId="{A4D1B0C7-5303-402B-B6D2-216284D40238}" type="pres">
      <dgm:prSet presAssocID="{2218718F-8EB1-4EEF-B09E-87C61918CDF7}" presName="circ2Tx" presStyleLbl="revTx" presStyleIdx="0" presStyleCnt="0">
        <dgm:presLayoutVars>
          <dgm:chMax val="0"/>
          <dgm:chPref val="0"/>
          <dgm:bulletEnabled val="1"/>
        </dgm:presLayoutVars>
      </dgm:prSet>
      <dgm:spPr/>
      <dgm:t>
        <a:bodyPr/>
        <a:lstStyle/>
        <a:p>
          <a:endParaRPr lang="en-US"/>
        </a:p>
      </dgm:t>
    </dgm:pt>
    <dgm:pt modelId="{2390D48E-230F-406F-8AB2-6524E68BA8EE}" type="pres">
      <dgm:prSet presAssocID="{1F54D16F-8562-421D-945B-2800E6D6D500}" presName="circ3" presStyleLbl="vennNode1" presStyleIdx="2" presStyleCnt="3"/>
      <dgm:spPr/>
      <dgm:t>
        <a:bodyPr/>
        <a:lstStyle/>
        <a:p>
          <a:endParaRPr lang="en-US"/>
        </a:p>
      </dgm:t>
    </dgm:pt>
    <dgm:pt modelId="{0D44CBB7-815F-4508-9547-3DD6290C5C1F}" type="pres">
      <dgm:prSet presAssocID="{1F54D16F-8562-421D-945B-2800E6D6D500}" presName="circ3Tx" presStyleLbl="revTx" presStyleIdx="0" presStyleCnt="0">
        <dgm:presLayoutVars>
          <dgm:chMax val="0"/>
          <dgm:chPref val="0"/>
          <dgm:bulletEnabled val="1"/>
        </dgm:presLayoutVars>
      </dgm:prSet>
      <dgm:spPr/>
      <dgm:t>
        <a:bodyPr/>
        <a:lstStyle/>
        <a:p>
          <a:endParaRPr lang="en-US"/>
        </a:p>
      </dgm:t>
    </dgm:pt>
  </dgm:ptLst>
  <dgm:cxnLst>
    <dgm:cxn modelId="{95206763-13E6-43AD-801B-5CC1355D9197}" type="presOf" srcId="{2218718F-8EB1-4EEF-B09E-87C61918CDF7}" destId="{A4D1B0C7-5303-402B-B6D2-216284D40238}" srcOrd="1" destOrd="0" presId="urn:microsoft.com/office/officeart/2005/8/layout/venn1"/>
    <dgm:cxn modelId="{3473ACFC-C5EC-41FA-8ED0-EEBC0D169485}" type="presOf" srcId="{22C84975-E7A8-4339-960A-18979382F9FA}" destId="{C9273CF0-D63E-4BC0-B35F-D21C8258BD75}" srcOrd="0" destOrd="0" presId="urn:microsoft.com/office/officeart/2005/8/layout/venn1"/>
    <dgm:cxn modelId="{CBC7D72E-6FA8-43DE-8DF4-B5BCF956CA54}" type="presOf" srcId="{1F54D16F-8562-421D-945B-2800E6D6D500}" destId="{0D44CBB7-815F-4508-9547-3DD6290C5C1F}" srcOrd="1" destOrd="0" presId="urn:microsoft.com/office/officeart/2005/8/layout/venn1"/>
    <dgm:cxn modelId="{E6367DBB-DB84-4CDA-B97B-9C4FD0443151}" type="presOf" srcId="{2218718F-8EB1-4EEF-B09E-87C61918CDF7}" destId="{103C9494-0A80-4F7C-8D5B-B11156132261}" srcOrd="0" destOrd="0" presId="urn:microsoft.com/office/officeart/2005/8/layout/venn1"/>
    <dgm:cxn modelId="{07AE82C7-B176-492F-AA0C-529A5BD73C5A}" srcId="{809FEB4F-05FD-4657-AF01-B5CA5F36B556}" destId="{2218718F-8EB1-4EEF-B09E-87C61918CDF7}" srcOrd="1" destOrd="0" parTransId="{3B7DBD9F-F758-4113-96E3-C41E12163751}" sibTransId="{BAE7077B-C3B1-4B7C-BAF5-102A0DE7B414}"/>
    <dgm:cxn modelId="{B3FEC17D-1226-4207-9C62-6FAD9398747F}" type="presOf" srcId="{22C84975-E7A8-4339-960A-18979382F9FA}" destId="{1E67FE5A-50F4-4332-A846-CE4D0649A06D}" srcOrd="1" destOrd="0" presId="urn:microsoft.com/office/officeart/2005/8/layout/venn1"/>
    <dgm:cxn modelId="{32191EAE-8C20-4DFC-A65D-29C078F3FF27}" type="presOf" srcId="{809FEB4F-05FD-4657-AF01-B5CA5F36B556}" destId="{56941311-95E4-43B4-A645-79A0F0325FC9}" srcOrd="0" destOrd="0" presId="urn:microsoft.com/office/officeart/2005/8/layout/venn1"/>
    <dgm:cxn modelId="{A119FFD3-4D9F-4FB5-88A2-8C21E7A09A36}" srcId="{809FEB4F-05FD-4657-AF01-B5CA5F36B556}" destId="{22C84975-E7A8-4339-960A-18979382F9FA}" srcOrd="0" destOrd="0" parTransId="{68445B8B-30F8-407A-B301-C0ED36FBFA60}" sibTransId="{0A0B1A89-7495-4A34-8422-571C2047CCB2}"/>
    <dgm:cxn modelId="{887E90B7-3DA0-47D3-A46D-70F23A4112B1}" type="presOf" srcId="{1F54D16F-8562-421D-945B-2800E6D6D500}" destId="{2390D48E-230F-406F-8AB2-6524E68BA8EE}" srcOrd="0" destOrd="0" presId="urn:microsoft.com/office/officeart/2005/8/layout/venn1"/>
    <dgm:cxn modelId="{44A61754-46B2-4D88-84C2-91EB87E591B7}" srcId="{809FEB4F-05FD-4657-AF01-B5CA5F36B556}" destId="{1F54D16F-8562-421D-945B-2800E6D6D500}" srcOrd="2" destOrd="0" parTransId="{AB862380-B145-44B8-BE4C-F73E9F380E6A}" sibTransId="{1114D6BD-B94A-4353-B6D7-B93C39FB041D}"/>
    <dgm:cxn modelId="{00E6A71E-EE7F-438C-A0BB-9CC77E630346}" type="presParOf" srcId="{56941311-95E4-43B4-A645-79A0F0325FC9}" destId="{C9273CF0-D63E-4BC0-B35F-D21C8258BD75}" srcOrd="0" destOrd="0" presId="urn:microsoft.com/office/officeart/2005/8/layout/venn1"/>
    <dgm:cxn modelId="{17A6E206-789F-406D-90B1-0103344BD588}" type="presParOf" srcId="{56941311-95E4-43B4-A645-79A0F0325FC9}" destId="{1E67FE5A-50F4-4332-A846-CE4D0649A06D}" srcOrd="1" destOrd="0" presId="urn:microsoft.com/office/officeart/2005/8/layout/venn1"/>
    <dgm:cxn modelId="{B6E400D7-146F-41EF-8360-EEDD666C6755}" type="presParOf" srcId="{56941311-95E4-43B4-A645-79A0F0325FC9}" destId="{103C9494-0A80-4F7C-8D5B-B11156132261}" srcOrd="2" destOrd="0" presId="urn:microsoft.com/office/officeart/2005/8/layout/venn1"/>
    <dgm:cxn modelId="{02D971C2-980E-49D4-9E42-0865702ED2CE}" type="presParOf" srcId="{56941311-95E4-43B4-A645-79A0F0325FC9}" destId="{A4D1B0C7-5303-402B-B6D2-216284D40238}" srcOrd="3" destOrd="0" presId="urn:microsoft.com/office/officeart/2005/8/layout/venn1"/>
    <dgm:cxn modelId="{41EA4404-5BB0-4720-936F-43BD3E5919EB}" type="presParOf" srcId="{56941311-95E4-43B4-A645-79A0F0325FC9}" destId="{2390D48E-230F-406F-8AB2-6524E68BA8EE}" srcOrd="4" destOrd="0" presId="urn:microsoft.com/office/officeart/2005/8/layout/venn1"/>
    <dgm:cxn modelId="{1792DF6A-CBA0-490F-AAA3-BC5233931744}" type="presParOf" srcId="{56941311-95E4-43B4-A645-79A0F0325FC9}" destId="{0D44CBB7-815F-4508-9547-3DD6290C5C1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73CF0-D63E-4BC0-B35F-D21C8258BD75}">
      <dsp:nvSpPr>
        <dsp:cNvPr id="0" name=""/>
        <dsp:cNvSpPr/>
      </dsp:nvSpPr>
      <dsp:spPr>
        <a:xfrm>
          <a:off x="2066629" y="63907"/>
          <a:ext cx="3067540" cy="3067540"/>
        </a:xfrm>
        <a:prstGeom prst="ellipse">
          <a:avLst/>
        </a:prstGeom>
        <a:solidFill>
          <a:schemeClr val="accent1">
            <a:lumMod val="40000"/>
            <a:lumOff val="60000"/>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smtClean="0"/>
            <a:t>Building Strategic Relationships</a:t>
          </a:r>
          <a:endParaRPr lang="en-US" sz="3100" kern="1200" dirty="0"/>
        </a:p>
      </dsp:txBody>
      <dsp:txXfrm>
        <a:off x="2475635" y="600726"/>
        <a:ext cx="2249529" cy="1380393"/>
      </dsp:txXfrm>
    </dsp:sp>
    <dsp:sp modelId="{103C9494-0A80-4F7C-8D5B-B11156132261}">
      <dsp:nvSpPr>
        <dsp:cNvPr id="0" name=""/>
        <dsp:cNvSpPr/>
      </dsp:nvSpPr>
      <dsp:spPr>
        <a:xfrm>
          <a:off x="3173500" y="1981120"/>
          <a:ext cx="3067540" cy="3067540"/>
        </a:xfrm>
        <a:prstGeom prst="ellipse">
          <a:avLst/>
        </a:prstGeom>
        <a:solidFill>
          <a:schemeClr val="accent1">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smtClean="0"/>
            <a:t>Supporting Research &amp; Evaluation</a:t>
          </a:r>
          <a:endParaRPr lang="en-US" sz="3100" kern="1200" dirty="0"/>
        </a:p>
      </dsp:txBody>
      <dsp:txXfrm>
        <a:off x="4111656" y="2773568"/>
        <a:ext cx="1840524" cy="1687147"/>
      </dsp:txXfrm>
    </dsp:sp>
    <dsp:sp modelId="{2390D48E-230F-406F-8AB2-6524E68BA8EE}">
      <dsp:nvSpPr>
        <dsp:cNvPr id="0" name=""/>
        <dsp:cNvSpPr/>
      </dsp:nvSpPr>
      <dsp:spPr>
        <a:xfrm>
          <a:off x="959758" y="1981120"/>
          <a:ext cx="3067540" cy="3067540"/>
        </a:xfrm>
        <a:prstGeom prst="ellipse">
          <a:avLst/>
        </a:prstGeom>
        <a:solidFill>
          <a:schemeClr val="accent1">
            <a:lumMod val="50000"/>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smtClean="0"/>
            <a:t>Exploring Promising Practices</a:t>
          </a:r>
          <a:endParaRPr lang="en-US" sz="3100" kern="1200" dirty="0"/>
        </a:p>
      </dsp:txBody>
      <dsp:txXfrm>
        <a:off x="1248618" y="2773568"/>
        <a:ext cx="1840524" cy="168714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4013494" y="8902049"/>
            <a:ext cx="3071502" cy="468951"/>
          </a:xfrm>
          <a:prstGeom prst="rect">
            <a:avLst/>
          </a:prstGeom>
        </p:spPr>
        <p:txBody>
          <a:bodyPr vert="horz" lIns="97508" tIns="48755" rIns="97508" bIns="48755" rtlCol="0" anchor="b"/>
          <a:lstStyle>
            <a:lvl1pPr algn="r">
              <a:defRPr sz="1300" smtClean="0"/>
            </a:lvl1pPr>
          </a:lstStyle>
          <a:p>
            <a:pPr>
              <a:defRPr/>
            </a:pPr>
            <a:fld id="{7938148C-275E-45EB-AEE8-EAA7ABB07AA5}" type="slidenum">
              <a:rPr lang="en-US"/>
              <a:pPr>
                <a:defRPr/>
              </a:pPr>
              <a:t>‹#›</a:t>
            </a:fld>
            <a:endParaRPr lang="en-US" dirty="0"/>
          </a:p>
        </p:txBody>
      </p:sp>
    </p:spTree>
    <p:extLst>
      <p:ext uri="{BB962C8B-B14F-4D97-AF65-F5344CB8AC3E}">
        <p14:creationId xmlns:p14="http://schemas.microsoft.com/office/powerpoint/2010/main" val="3884649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709302" y="4452626"/>
            <a:ext cx="5667996" cy="4217350"/>
          </a:xfrm>
          <a:prstGeom prst="rect">
            <a:avLst/>
          </a:prstGeom>
        </p:spPr>
        <p:txBody>
          <a:bodyPr vert="horz" lIns="97515" tIns="48757" rIns="97515" bIns="4875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Tree>
    <p:extLst>
      <p:ext uri="{BB962C8B-B14F-4D97-AF65-F5344CB8AC3E}">
        <p14:creationId xmlns:p14="http://schemas.microsoft.com/office/powerpoint/2010/main" val="12589845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xfrm>
            <a:off x="1200150" y="703263"/>
            <a:ext cx="4686300" cy="3514725"/>
          </a:xfrm>
          <a:prstGeom prst="rect">
            <a:avLst/>
          </a:prstGeom>
          <a:noFill/>
          <a:ln>
            <a:solidFill>
              <a:srgbClr val="000000"/>
            </a:solidFill>
            <a:miter lim="800000"/>
            <a:headEnd/>
            <a:tailEnd/>
          </a:ln>
        </p:spPr>
      </p:sp>
      <p:sp>
        <p:nvSpPr>
          <p:cNvPr id="27650" name="Notes Placeholder 2"/>
          <p:cNvSpPr>
            <a:spLocks noGrp="1"/>
          </p:cNvSpPr>
          <p:nvPr>
            <p:ph type="body" idx="1"/>
          </p:nvPr>
        </p:nvSpPr>
        <p:spPr bwMode="auto"/>
        <p:txBody>
          <a:bodyPr wrap="square" numCol="1" anchor="t" anchorCtr="0" compatLnSpc="1">
            <a:prstTxWarp prst="textNoShape">
              <a:avLst/>
            </a:prstTxWarp>
            <a:normAutofit/>
          </a:bodyPr>
          <a:lstStyle/>
          <a:p>
            <a:pPr defTabSz="975140">
              <a:defRPr/>
            </a:pPr>
            <a:r>
              <a:rPr lang="en-US" dirty="0" smtClean="0"/>
              <a:t>The focus of my presentation today is the journey</a:t>
            </a:r>
            <a:r>
              <a:rPr lang="en-US" baseline="0" dirty="0" smtClean="0"/>
              <a:t> our Winnipeg CLASP HCBD team has embarked on to influence public facility design in Winnipeg.</a:t>
            </a:r>
          </a:p>
          <a:p>
            <a:pPr defTabSz="975140">
              <a:defRPr/>
            </a:pPr>
            <a:endParaRPr lang="en-US" baseline="0" dirty="0" smtClean="0"/>
          </a:p>
          <a:p>
            <a:pPr defTabSz="975140">
              <a:defRPr/>
            </a:pPr>
            <a:r>
              <a:rPr lang="en-US" baseline="0" dirty="0" smtClean="0"/>
              <a:t>I have a visual here of downtown Winnipeg, and I can confirm that summer has finally arrived in Winnipeg over this past weekend!</a:t>
            </a:r>
            <a:endParaRPr lang="en-US" dirty="0" smtClean="0"/>
          </a:p>
        </p:txBody>
      </p:sp>
      <p:sp>
        <p:nvSpPr>
          <p:cNvPr id="28675" name="Slide Number Placeholder 3"/>
          <p:cNvSpPr>
            <a:spLocks noGrp="1"/>
          </p:cNvSpPr>
          <p:nvPr>
            <p:ph type="sldNum" sz="quarter" idx="4294967295"/>
          </p:nvPr>
        </p:nvSpPr>
        <p:spPr bwMode="auto">
          <a:xfrm>
            <a:off x="4013494" y="8902049"/>
            <a:ext cx="3071502" cy="468951"/>
          </a:xfrm>
          <a:prstGeom prst="rect">
            <a:avLst/>
          </a:prstGeom>
          <a:noFill/>
          <a:ln>
            <a:miter lim="800000"/>
            <a:headEnd/>
            <a:tailEnd/>
          </a:ln>
        </p:spPr>
        <p:txBody>
          <a:bodyPr lIns="97515" tIns="48757" rIns="97515" bIns="48757"/>
          <a:lstStyle/>
          <a:p>
            <a:fld id="{635BDB8A-1C23-44DA-A43F-2603F1647D00}" type="slidenum">
              <a:rPr lang="en-CA"/>
              <a:pPr/>
              <a:t>1</a:t>
            </a:fld>
            <a:endParaRPr lang="en-CA" dirty="0"/>
          </a:p>
        </p:txBody>
      </p:sp>
    </p:spTree>
    <p:extLst>
      <p:ext uri="{BB962C8B-B14F-4D97-AF65-F5344CB8AC3E}">
        <p14:creationId xmlns:p14="http://schemas.microsoft.com/office/powerpoint/2010/main" val="2144129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pPr defTabSz="975140">
              <a:defRPr/>
            </a:pPr>
            <a:r>
              <a:rPr lang="en-US" baseline="0" dirty="0" smtClean="0"/>
              <a:t>I am presenting today on behalf of our CLASP Project team. As you can see, we have representatives from both the WRHA PPH Program and the City of Winnipeg- Planning, Property and Development department</a:t>
            </a:r>
          </a:p>
          <a:p>
            <a:pPr defTabSz="975140">
              <a:defRPr/>
            </a:pPr>
            <a:endParaRPr lang="en-US" dirty="0" smtClean="0"/>
          </a:p>
          <a:p>
            <a:endParaRPr lang="en-CA" dirty="0"/>
          </a:p>
        </p:txBody>
      </p:sp>
    </p:spTree>
    <p:extLst>
      <p:ext uri="{BB962C8B-B14F-4D97-AF65-F5344CB8AC3E}">
        <p14:creationId xmlns:p14="http://schemas.microsoft.com/office/powerpoint/2010/main" val="2236417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Start with some background on our CLASP HCBD</a:t>
            </a:r>
            <a:r>
              <a:rPr lang="en-CA" baseline="0" dirty="0" smtClean="0"/>
              <a:t> Winnipeg initiative</a:t>
            </a:r>
          </a:p>
          <a:p>
            <a:r>
              <a:rPr lang="en-CA" baseline="0" dirty="0" smtClean="0"/>
              <a:t>Then provide an overview of the objectives of one of our projects, Applyi</a:t>
            </a:r>
            <a:r>
              <a:rPr lang="en-CA" sz="1100" baseline="0" dirty="0" smtClean="0"/>
              <a:t>ng a Health Lens to Public Facility Design</a:t>
            </a:r>
          </a:p>
          <a:p>
            <a:r>
              <a:rPr lang="en-CA" sz="1100" baseline="0" dirty="0" smtClean="0"/>
              <a:t>And tell you about some partnerships we have developed for this project</a:t>
            </a:r>
          </a:p>
          <a:p>
            <a:r>
              <a:rPr lang="en-CA" sz="1100" baseline="0" dirty="0" smtClean="0"/>
              <a:t>Introduce you to a tool we have developed- the Active Design Checklist for Public Facilities</a:t>
            </a:r>
          </a:p>
          <a:p>
            <a:r>
              <a:rPr lang="en-CA" sz="1100" baseline="0" dirty="0" smtClean="0"/>
              <a:t>Share our preliminary findings, as well as some reflections and successes to date</a:t>
            </a:r>
            <a:endParaRPr lang="en-CA" dirty="0"/>
          </a:p>
        </p:txBody>
      </p:sp>
    </p:spTree>
    <p:extLst>
      <p:ext uri="{BB962C8B-B14F-4D97-AF65-F5344CB8AC3E}">
        <p14:creationId xmlns:p14="http://schemas.microsoft.com/office/powerpoint/2010/main" val="2412036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smtClean="0"/>
              <a:t>Very early consultation/engagement … diverse range or stakeholders</a:t>
            </a:r>
          </a:p>
          <a:p>
            <a:pPr marL="171450" indent="-171450">
              <a:buFont typeface="Arial" panose="020B0604020202020204" pitchFamily="34" charset="0"/>
              <a:buChar char="•"/>
            </a:pPr>
            <a:r>
              <a:rPr lang="en-US" dirty="0" smtClean="0"/>
              <a:t>We</a:t>
            </a:r>
            <a:r>
              <a:rPr lang="en-US" baseline="0" dirty="0" smtClean="0"/>
              <a:t> have </a:t>
            </a:r>
            <a:r>
              <a:rPr lang="en-US" dirty="0" smtClean="0"/>
              <a:t>focused a lot of energy</a:t>
            </a:r>
            <a:r>
              <a:rPr lang="en-US" baseline="0" dirty="0" smtClean="0"/>
              <a:t> </a:t>
            </a:r>
            <a:r>
              <a:rPr lang="en-US" dirty="0" smtClean="0"/>
              <a:t>on our relationship</a:t>
            </a:r>
            <a:r>
              <a:rPr lang="en-US" baseline="0" dirty="0" smtClean="0"/>
              <a:t> with the</a:t>
            </a:r>
            <a:r>
              <a:rPr lang="en-US" dirty="0" smtClean="0"/>
              <a:t> </a:t>
            </a:r>
            <a:r>
              <a:rPr lang="en-US" dirty="0" err="1" smtClean="0"/>
              <a:t>CoW</a:t>
            </a:r>
            <a:endParaRPr lang="en-US"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We’ve engaged </a:t>
            </a:r>
            <a:r>
              <a:rPr lang="en-US" baseline="0" dirty="0" err="1" smtClean="0"/>
              <a:t>Sr</a:t>
            </a:r>
            <a:r>
              <a:rPr lang="en-US" baseline="0" dirty="0" smtClean="0"/>
              <a:t> </a:t>
            </a:r>
            <a:r>
              <a:rPr lang="en-US" baseline="0" dirty="0" err="1" smtClean="0"/>
              <a:t>Mgmt</a:t>
            </a:r>
            <a:r>
              <a:rPr lang="en-US" baseline="0" dirty="0" smtClean="0"/>
              <a:t> of both the WRHA and City of Winnipeg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baseline="0"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aseline="0" dirty="0" smtClean="0"/>
              <a:t>We’ve been meeting regularly with the department head for City Planning at the U of M, and the CLASP initiative has even peaked the interest of the Dean of Architecture</a:t>
            </a:r>
            <a:endParaRPr lang="en-US" dirty="0" smtClean="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smtClean="0"/>
          </a:p>
          <a:p>
            <a:pPr marL="171450" indent="-171450">
              <a:buFont typeface="Arial" panose="020B0604020202020204" pitchFamily="34" charset="0"/>
              <a:buChar char="•"/>
            </a:pPr>
            <a:r>
              <a:rPr lang="en-US" dirty="0" smtClean="0"/>
              <a:t>Over the past year, we’ve talked to a wide range of local</a:t>
            </a:r>
            <a:r>
              <a:rPr lang="en-US" baseline="0" dirty="0" smtClean="0"/>
              <a:t> stakeholders i</a:t>
            </a:r>
            <a:r>
              <a:rPr lang="en-US" dirty="0" smtClean="0"/>
              <a:t>llustrated on</a:t>
            </a:r>
            <a:r>
              <a:rPr lang="en-US" baseline="0" dirty="0" smtClean="0"/>
              <a:t> this slide that have informed our</a:t>
            </a:r>
            <a:r>
              <a:rPr lang="en-US" dirty="0" smtClean="0"/>
              <a:t> Action Plan.</a:t>
            </a:r>
          </a:p>
        </p:txBody>
      </p:sp>
    </p:spTree>
    <p:extLst>
      <p:ext uri="{BB962C8B-B14F-4D97-AF65-F5344CB8AC3E}">
        <p14:creationId xmlns:p14="http://schemas.microsoft.com/office/powerpoint/2010/main" val="25994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lnSpcReduction="10000"/>
          </a:bodyPr>
          <a:lstStyle/>
          <a:p>
            <a:r>
              <a:rPr lang="en-US" dirty="0" smtClean="0"/>
              <a:t>Our vision is to integrate health into city planning processes in Winnipeg.</a:t>
            </a:r>
          </a:p>
          <a:p>
            <a:endParaRPr lang="en-US" dirty="0" smtClean="0"/>
          </a:p>
          <a:p>
            <a:r>
              <a:rPr lang="en-US" b="1" dirty="0" smtClean="0"/>
              <a:t>Three theme areas</a:t>
            </a:r>
            <a:r>
              <a:rPr lang="en-US" dirty="0" smtClean="0"/>
              <a:t> have emerged as local priorities:</a:t>
            </a:r>
          </a:p>
          <a:p>
            <a:endParaRPr lang="en-US" b="1" dirty="0" smtClean="0"/>
          </a:p>
          <a:p>
            <a:r>
              <a:rPr lang="en-US" dirty="0" smtClean="0"/>
              <a:t>We want to:</a:t>
            </a:r>
          </a:p>
          <a:p>
            <a:r>
              <a:rPr lang="en-US" b="1" dirty="0" smtClean="0"/>
              <a:t>Build Strategic and Sustainable Relationships</a:t>
            </a:r>
            <a:r>
              <a:rPr lang="en-US" dirty="0" smtClean="0"/>
              <a:t> with organizations and groups that play a role in Winnipeg’s built environment.</a:t>
            </a:r>
          </a:p>
          <a:p>
            <a:endParaRPr lang="en-US" b="1" dirty="0" smtClean="0"/>
          </a:p>
          <a:p>
            <a:r>
              <a:rPr lang="en-US" b="1" dirty="0" smtClean="0"/>
              <a:t>Identify Promising Practices &amp; Policies</a:t>
            </a:r>
            <a:r>
              <a:rPr lang="en-US" dirty="0" smtClean="0"/>
              <a:t> that support decision-making promoting physical activity. </a:t>
            </a:r>
          </a:p>
          <a:p>
            <a:endParaRPr lang="en-US" b="1" dirty="0" smtClean="0"/>
          </a:p>
          <a:p>
            <a:r>
              <a:rPr lang="en-US" b="1" dirty="0" smtClean="0"/>
              <a:t>Support Research &amp; Evaluation</a:t>
            </a:r>
            <a:r>
              <a:rPr lang="en-US" dirty="0" smtClean="0"/>
              <a:t> by identifying data required to build the case for policy and practice change related to healthy built environment and physical activity. </a:t>
            </a:r>
          </a:p>
          <a:p>
            <a:endParaRPr lang="en-US" dirty="0" smtClean="0"/>
          </a:p>
          <a:p>
            <a:r>
              <a:rPr lang="en-US" b="1" dirty="0" smtClean="0"/>
              <a:t>Building the sustainability </a:t>
            </a:r>
            <a:r>
              <a:rPr lang="en-US" dirty="0" smtClean="0"/>
              <a:t>of our efforts in encouraging healthy built environments has been a consideration of our work throughout the initiative. </a:t>
            </a:r>
          </a:p>
          <a:p>
            <a:endParaRPr lang="en-US" dirty="0" smtClean="0"/>
          </a:p>
          <a:p>
            <a:endParaRPr lang="en-US" dirty="0" smtClean="0"/>
          </a:p>
        </p:txBody>
      </p:sp>
    </p:spTree>
    <p:extLst>
      <p:ext uri="{BB962C8B-B14F-4D97-AF65-F5344CB8AC3E}">
        <p14:creationId xmlns:p14="http://schemas.microsoft.com/office/powerpoint/2010/main" val="3529899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b="1" dirty="0" smtClean="0"/>
              <a:t>Applying a Health Lens to Public Facility Design</a:t>
            </a:r>
            <a:r>
              <a:rPr lang="en-US" dirty="0" smtClean="0"/>
              <a:t> is one of four</a:t>
            </a:r>
            <a:r>
              <a:rPr lang="en-US" baseline="0" dirty="0" smtClean="0"/>
              <a:t> projects we have initiated that </a:t>
            </a:r>
            <a:r>
              <a:rPr lang="en-US" dirty="0" smtClean="0"/>
              <a:t>will explore ways that public facilities can be designed and oriented to maximize and encourage active access. </a:t>
            </a:r>
          </a:p>
          <a:p>
            <a:endParaRPr lang="en-CA" dirty="0"/>
          </a:p>
        </p:txBody>
      </p:sp>
    </p:spTree>
    <p:extLst>
      <p:ext uri="{BB962C8B-B14F-4D97-AF65-F5344CB8AC3E}">
        <p14:creationId xmlns:p14="http://schemas.microsoft.com/office/powerpoint/2010/main" val="1110038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0" y="1171575"/>
            <a:ext cx="4216400" cy="3162300"/>
          </a:xfrm>
          <a:prstGeom prst="rect">
            <a:avLst/>
          </a:prstGeom>
          <a:noFill/>
          <a:ln w="12700">
            <a:solidFill>
              <a:prstClr val="black"/>
            </a:solidFill>
          </a:ln>
        </p:spPr>
      </p:sp>
      <p:sp>
        <p:nvSpPr>
          <p:cNvPr id="3" name="Notes Placeholder 2"/>
          <p:cNvSpPr>
            <a:spLocks noGrp="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The seed for this project was planted when one of our City colleagues</a:t>
            </a:r>
            <a:r>
              <a:rPr lang="en-US" baseline="0" dirty="0" smtClean="0">
                <a:effectLst/>
              </a:rPr>
              <a:t> brought to our attention that many of our recent WRHA builds, including this one, were not meeting active design guidelines, and had relatively poor access for cyclists and pedestrians.</a:t>
            </a:r>
          </a:p>
          <a:p>
            <a:endParaRPr lang="en-US" baseline="0"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It</a:t>
            </a:r>
            <a:r>
              <a:rPr lang="en-US" baseline="0" dirty="0" smtClean="0">
                <a:effectLst/>
              </a:rPr>
              <a:t> became clear to us at that time that o</a:t>
            </a:r>
            <a:r>
              <a:rPr lang="en-US" dirty="0" smtClean="0">
                <a:effectLst/>
              </a:rPr>
              <a:t>ur own building practices</a:t>
            </a:r>
            <a:r>
              <a:rPr lang="en-US" baseline="0" dirty="0" smtClean="0">
                <a:effectLst/>
              </a:rPr>
              <a:t> can be improved on if we wanted to have credibility with our partners, and lead by example.</a:t>
            </a:r>
            <a:endParaRPr lang="en-US" dirty="0" smtClean="0">
              <a:effectLst/>
            </a:endParaRPr>
          </a:p>
          <a:p>
            <a:endParaRPr lang="en-US" dirty="0" smtClean="0">
              <a:effectLst/>
            </a:endParaRPr>
          </a:p>
          <a:p>
            <a:endParaRPr lang="en-US" dirty="0" smtClean="0">
              <a:effectLst/>
            </a:endParaRPr>
          </a:p>
          <a:p>
            <a:endParaRPr lang="en-US" dirty="0" smtClean="0">
              <a:effectLst/>
            </a:endParaRPr>
          </a:p>
          <a:p>
            <a:endParaRPr lang="en-US" dirty="0" smtClean="0">
              <a:effectLst/>
            </a:endParaRPr>
          </a:p>
          <a:p>
            <a:r>
              <a:rPr lang="en-US" dirty="0" smtClean="0">
                <a:effectLst/>
              </a:rPr>
              <a:t>The facility offers services including:</a:t>
            </a:r>
          </a:p>
          <a:p>
            <a:r>
              <a:rPr lang="en-US" dirty="0" smtClean="0">
                <a:effectLst/>
              </a:rPr>
              <a:t>• a Health Action Centre primary care clinic</a:t>
            </a:r>
          </a:p>
          <a:p>
            <a:r>
              <a:rPr lang="en-US" dirty="0" smtClean="0">
                <a:effectLst/>
              </a:rPr>
              <a:t>• public health</a:t>
            </a:r>
          </a:p>
          <a:p>
            <a:r>
              <a:rPr lang="en-US" dirty="0" smtClean="0">
                <a:effectLst/>
              </a:rPr>
              <a:t>• home care</a:t>
            </a:r>
          </a:p>
          <a:p>
            <a:r>
              <a:rPr lang="en-US" dirty="0" smtClean="0">
                <a:effectLst/>
              </a:rPr>
              <a:t>• community mental health</a:t>
            </a:r>
          </a:p>
          <a:p>
            <a:r>
              <a:rPr lang="en-US" dirty="0" smtClean="0">
                <a:effectLst/>
              </a:rPr>
              <a:t>• midwifery</a:t>
            </a:r>
          </a:p>
          <a:p>
            <a:r>
              <a:rPr lang="en-US" dirty="0" smtClean="0">
                <a:effectLst/>
              </a:rPr>
              <a:t>• a healthy aging resource team</a:t>
            </a:r>
          </a:p>
          <a:p>
            <a:r>
              <a:rPr lang="en-US" dirty="0" smtClean="0">
                <a:effectLst/>
              </a:rPr>
              <a:t>• dental clinic operated by the Faculty of Dentistry in cooperation with Winnipeg Regional Health Authority</a:t>
            </a:r>
          </a:p>
          <a:p>
            <a:r>
              <a:rPr lang="en-US" dirty="0" smtClean="0">
                <a:effectLst/>
              </a:rPr>
              <a:t>• employment and income assistance</a:t>
            </a:r>
          </a:p>
          <a:p>
            <a:r>
              <a:rPr lang="en-US" dirty="0" smtClean="0">
                <a:effectLst/>
              </a:rPr>
              <a:t>• supported living</a:t>
            </a:r>
          </a:p>
          <a:p>
            <a:r>
              <a:rPr lang="en-US" dirty="0" smtClean="0">
                <a:effectLst/>
              </a:rPr>
              <a:t>• vocational rehabilitation</a:t>
            </a:r>
          </a:p>
          <a:p>
            <a:r>
              <a:rPr lang="en-US" dirty="0" smtClean="0">
                <a:effectLst/>
              </a:rPr>
              <a:t>• children’s special services</a:t>
            </a:r>
          </a:p>
          <a:p>
            <a:r>
              <a:rPr lang="en-US" dirty="0" smtClean="0">
                <a:effectLst/>
              </a:rPr>
              <a:t>• respite coordination</a:t>
            </a:r>
          </a:p>
          <a:p>
            <a:r>
              <a:rPr lang="en-US" dirty="0" smtClean="0">
                <a:effectLst/>
              </a:rPr>
              <a:t>• childcare coordination</a:t>
            </a:r>
          </a:p>
          <a:p>
            <a:r>
              <a:rPr lang="en-US" dirty="0" smtClean="0">
                <a:effectLst/>
              </a:rPr>
              <a:t> As well, Winnipeg Child and Family Services and several other social services will operate out of the building.</a:t>
            </a:r>
          </a:p>
          <a:p>
            <a:endParaRPr lang="en-US" dirty="0" smtClean="0"/>
          </a:p>
          <a:p>
            <a:endParaRPr lang="en-CA" dirty="0"/>
          </a:p>
        </p:txBody>
      </p:sp>
    </p:spTree>
    <p:extLst>
      <p:ext uri="{BB962C8B-B14F-4D97-AF65-F5344CB8AC3E}">
        <p14:creationId xmlns:p14="http://schemas.microsoft.com/office/powerpoint/2010/main" val="1356397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0" y="1171575"/>
            <a:ext cx="4216400" cy="3162300"/>
          </a:xfrm>
          <a:prstGeom prst="rect">
            <a:avLst/>
          </a:prstGeom>
          <a:noFill/>
          <a:ln w="12700">
            <a:solidFill>
              <a:prstClr val="black"/>
            </a:solidFill>
          </a:ln>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This slide illustrates</a:t>
            </a:r>
            <a:r>
              <a:rPr lang="en-US" baseline="0" dirty="0" smtClean="0">
                <a:effectLst/>
              </a:rPr>
              <a:t> some of the concerns with one of our Access Centers. </a:t>
            </a:r>
            <a:r>
              <a:rPr lang="en-US" dirty="0" smtClean="0">
                <a:effectLst/>
              </a:rPr>
              <a:t>Access</a:t>
            </a:r>
            <a:r>
              <a:rPr lang="en-US" baseline="0" dirty="0" smtClean="0">
                <a:effectLst/>
              </a:rPr>
              <a:t> Centers b</a:t>
            </a:r>
            <a:r>
              <a:rPr lang="en-US" dirty="0" smtClean="0">
                <a:effectLst/>
              </a:rPr>
              <a:t>ring primary care, and a range of health services and social services into one location, making it easier for people to access the supports they need</a:t>
            </a:r>
          </a:p>
          <a:p>
            <a:pPr lvl="0"/>
            <a:endParaRPr lang="en-US" dirty="0" smtClean="0"/>
          </a:p>
          <a:p>
            <a:pPr lvl="0"/>
            <a:r>
              <a:rPr lang="en-US" dirty="0" smtClean="0"/>
              <a:t>This</a:t>
            </a:r>
            <a:r>
              <a:rPr lang="en-US" baseline="0" dirty="0" smtClean="0"/>
              <a:t> b</a:t>
            </a:r>
            <a:r>
              <a:rPr lang="en-US" dirty="0" smtClean="0"/>
              <a:t>uilding is automobile oriented, in that it is set back from the street, and surrounded by surface parking lots. </a:t>
            </a:r>
          </a:p>
          <a:p>
            <a:pPr lvl="0"/>
            <a:r>
              <a:rPr lang="en-US" dirty="0" smtClean="0"/>
              <a:t>On a side note: you</a:t>
            </a:r>
            <a:r>
              <a:rPr lang="en-US" baseline="0" dirty="0" smtClean="0"/>
              <a:t> clearly have to </a:t>
            </a:r>
            <a:r>
              <a:rPr lang="en-US" dirty="0" smtClean="0"/>
              <a:t>walk through a parking lot and a drive through to get to the Access Centre</a:t>
            </a:r>
          </a:p>
          <a:p>
            <a:pPr lvl="0"/>
            <a:endParaRPr lang="en-US" dirty="0" smtClean="0"/>
          </a:p>
          <a:p>
            <a:pPr defTabSz="922904">
              <a:defRPr/>
            </a:pPr>
            <a:r>
              <a:rPr lang="en-US" dirty="0" smtClean="0"/>
              <a:t>No clear linkage between the building and any transit stops via pedestrian pathways, and</a:t>
            </a:r>
            <a:r>
              <a:rPr lang="en-US" baseline="0" dirty="0" smtClean="0"/>
              <a:t> no direct linkage to AT routes.</a:t>
            </a:r>
            <a:endParaRPr lang="en-US" dirty="0" smtClean="0"/>
          </a:p>
          <a:p>
            <a:endParaRPr lang="en-US" dirty="0" smtClean="0"/>
          </a:p>
          <a:p>
            <a:r>
              <a:rPr lang="en-US" dirty="0" smtClean="0">
                <a:effectLst/>
              </a:rPr>
              <a:t>The facility offers services including:</a:t>
            </a:r>
          </a:p>
          <a:p>
            <a:r>
              <a:rPr lang="en-US" dirty="0" smtClean="0">
                <a:effectLst/>
              </a:rPr>
              <a:t>• a Health Action Centre primary care clinic</a:t>
            </a:r>
          </a:p>
          <a:p>
            <a:r>
              <a:rPr lang="en-US" dirty="0" smtClean="0">
                <a:effectLst/>
              </a:rPr>
              <a:t>• public health</a:t>
            </a:r>
          </a:p>
          <a:p>
            <a:r>
              <a:rPr lang="en-US" dirty="0" smtClean="0">
                <a:effectLst/>
              </a:rPr>
              <a:t>• home care</a:t>
            </a:r>
          </a:p>
          <a:p>
            <a:r>
              <a:rPr lang="en-US" dirty="0" smtClean="0">
                <a:effectLst/>
              </a:rPr>
              <a:t>• community mental health</a:t>
            </a:r>
          </a:p>
          <a:p>
            <a:r>
              <a:rPr lang="en-US" dirty="0" smtClean="0">
                <a:effectLst/>
              </a:rPr>
              <a:t>• midwifery</a:t>
            </a:r>
          </a:p>
          <a:p>
            <a:r>
              <a:rPr lang="en-US" dirty="0" smtClean="0">
                <a:effectLst/>
              </a:rPr>
              <a:t>• a healthy aging resource team</a:t>
            </a:r>
          </a:p>
          <a:p>
            <a:r>
              <a:rPr lang="en-US" dirty="0" smtClean="0">
                <a:effectLst/>
              </a:rPr>
              <a:t>• dental clinic operated by the Faculty of Dentistry in cooperation with Winnipeg Regional Health Authority</a:t>
            </a:r>
          </a:p>
          <a:p>
            <a:r>
              <a:rPr lang="en-US" dirty="0" smtClean="0">
                <a:effectLst/>
              </a:rPr>
              <a:t>• employment and income assistance</a:t>
            </a:r>
          </a:p>
          <a:p>
            <a:r>
              <a:rPr lang="en-US" dirty="0" smtClean="0">
                <a:effectLst/>
              </a:rPr>
              <a:t>• supported living</a:t>
            </a:r>
          </a:p>
          <a:p>
            <a:r>
              <a:rPr lang="en-US" dirty="0" smtClean="0">
                <a:effectLst/>
              </a:rPr>
              <a:t>• vocational rehabilitation</a:t>
            </a:r>
          </a:p>
          <a:p>
            <a:r>
              <a:rPr lang="en-US" dirty="0" smtClean="0">
                <a:effectLst/>
              </a:rPr>
              <a:t>• children’s special services</a:t>
            </a:r>
          </a:p>
          <a:p>
            <a:r>
              <a:rPr lang="en-US" dirty="0" smtClean="0">
                <a:effectLst/>
              </a:rPr>
              <a:t>• respite coordination</a:t>
            </a:r>
          </a:p>
          <a:p>
            <a:r>
              <a:rPr lang="en-US" dirty="0" smtClean="0">
                <a:effectLst/>
              </a:rPr>
              <a:t>• childcare coordination</a:t>
            </a:r>
          </a:p>
          <a:p>
            <a:r>
              <a:rPr lang="en-US" dirty="0" smtClean="0">
                <a:effectLst/>
              </a:rPr>
              <a:t> As well, Winnipeg Child and Family Services and several other social services will operate out of the building.</a:t>
            </a:r>
          </a:p>
          <a:p>
            <a:endParaRPr lang="en-US" dirty="0" smtClean="0"/>
          </a:p>
          <a:p>
            <a:endParaRPr lang="en-US" dirty="0" smtClean="0"/>
          </a:p>
          <a:p>
            <a:pPr lvl="0"/>
            <a:endParaRPr lang="en-US" dirty="0" smtClean="0"/>
          </a:p>
          <a:p>
            <a:endParaRPr lang="en-CA" dirty="0"/>
          </a:p>
        </p:txBody>
      </p:sp>
    </p:spTree>
    <p:extLst>
      <p:ext uri="{BB962C8B-B14F-4D97-AF65-F5344CB8AC3E}">
        <p14:creationId xmlns:p14="http://schemas.microsoft.com/office/powerpoint/2010/main" val="1130014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smtClean="0"/>
              <a:t>Do have some successful examples- the</a:t>
            </a:r>
            <a:r>
              <a:rPr lang="en-US" baseline="0" dirty="0" smtClean="0"/>
              <a:t> </a:t>
            </a:r>
            <a:r>
              <a:rPr lang="en-US" dirty="0" err="1" smtClean="0"/>
              <a:t>QuickCare</a:t>
            </a:r>
            <a:r>
              <a:rPr lang="en-US" dirty="0" smtClean="0"/>
              <a:t> clinic illustrated here</a:t>
            </a:r>
            <a:r>
              <a:rPr lang="en-US" baseline="0" dirty="0" smtClean="0"/>
              <a:t> </a:t>
            </a:r>
            <a:r>
              <a:rPr lang="en-US" dirty="0" smtClean="0"/>
              <a:t>has</a:t>
            </a:r>
            <a:r>
              <a:rPr lang="en-US" baseline="0" dirty="0" smtClean="0"/>
              <a:t> a traditional storefront orientation in a mixed use corridor, and has a high degree of transparency visible from the public sidewalks close to pedestrian and AT routes</a:t>
            </a:r>
            <a:endParaRPr lang="en-US" dirty="0"/>
          </a:p>
        </p:txBody>
      </p:sp>
    </p:spTree>
    <p:extLst>
      <p:ext uri="{BB962C8B-B14F-4D97-AF65-F5344CB8AC3E}">
        <p14:creationId xmlns:p14="http://schemas.microsoft.com/office/powerpoint/2010/main" val="3121439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pPr lvl="0"/>
            <a:r>
              <a:rPr lang="en-US" dirty="0" smtClean="0"/>
              <a:t>One of our primary objectives for this project</a:t>
            </a:r>
            <a:r>
              <a:rPr lang="en-US" baseline="0" dirty="0" smtClean="0"/>
              <a:t> was </a:t>
            </a:r>
            <a:r>
              <a:rPr lang="en-US" b="1" baseline="0" dirty="0" smtClean="0"/>
              <a:t>to build relationships with key decision makers in our own organizations</a:t>
            </a:r>
            <a:r>
              <a:rPr lang="en-US" baseline="0" dirty="0" smtClean="0"/>
              <a:t> to try to influence our own public facility builds. For the WRHA, this has meant initiating a relationship with our Capital Planning division to insert a health lens. For the City of Winnipeg, this has meant starting a dialogue with decision makers there, facilitated by our City Planning colleagues.</a:t>
            </a:r>
          </a:p>
          <a:p>
            <a:pPr lvl="0"/>
            <a:endParaRPr lang="en-US" baseline="0" dirty="0" smtClean="0"/>
          </a:p>
          <a:p>
            <a:pPr lvl="0"/>
            <a:r>
              <a:rPr lang="en-US" baseline="0" dirty="0" smtClean="0"/>
              <a:t>Through these relationships, we strive to better understand the </a:t>
            </a:r>
            <a:r>
              <a:rPr lang="en-US" b="1" baseline="0" dirty="0" smtClean="0"/>
              <a:t>opportunities and challenges</a:t>
            </a:r>
            <a:r>
              <a:rPr lang="en-US" baseline="0" dirty="0" smtClean="0"/>
              <a:t> of applying a health lens to public facility design using a few case examples. </a:t>
            </a:r>
          </a:p>
          <a:p>
            <a:pPr lvl="0"/>
            <a:endParaRPr lang="en-US" baseline="0" dirty="0" smtClean="0"/>
          </a:p>
          <a:p>
            <a:pPr lvl="0"/>
            <a:r>
              <a:rPr lang="en-US" baseline="0" dirty="0" smtClean="0"/>
              <a:t>We also aim for a better understanding of the decision-making processes for new builds, and the points in the decision-making process where active access-related decisions are made</a:t>
            </a:r>
          </a:p>
          <a:p>
            <a:pPr lvl="0"/>
            <a:endParaRPr lang="en-US" dirty="0" smtClean="0"/>
          </a:p>
          <a:p>
            <a:endParaRPr lang="en-US" dirty="0"/>
          </a:p>
        </p:txBody>
      </p:sp>
    </p:spTree>
    <p:extLst>
      <p:ext uri="{BB962C8B-B14F-4D97-AF65-F5344CB8AC3E}">
        <p14:creationId xmlns:p14="http://schemas.microsoft.com/office/powerpoint/2010/main" val="1932832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Longer</a:t>
            </a:r>
            <a:r>
              <a:rPr lang="en-CA" baseline="0" dirty="0" smtClean="0"/>
              <a:t> term objectives included incorporating a health lens into WRHA tendering and selection processes. We had our VP’s support on achieving this.</a:t>
            </a:r>
          </a:p>
          <a:p>
            <a:endParaRPr lang="en-CA" baseline="0" dirty="0" smtClean="0"/>
          </a:p>
          <a:p>
            <a:r>
              <a:rPr lang="en-CA" baseline="0" dirty="0" smtClean="0"/>
              <a:t>Ultimately, we strive to influence the planning process for public facility builds in Winnipeg by providing a practical tool to insert into planning processes and policies, and thus improve active design elements in these public facilities.</a:t>
            </a:r>
            <a:endParaRPr lang="en-CA" dirty="0"/>
          </a:p>
        </p:txBody>
      </p:sp>
    </p:spTree>
    <p:extLst>
      <p:ext uri="{BB962C8B-B14F-4D97-AF65-F5344CB8AC3E}">
        <p14:creationId xmlns:p14="http://schemas.microsoft.com/office/powerpoint/2010/main" val="3276109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5100" y="1171575"/>
            <a:ext cx="4216400" cy="3162300"/>
          </a:xfrm>
          <a:prstGeom prst="rect">
            <a:avLst/>
          </a:prstGeom>
          <a:noFill/>
          <a:ln w="12700">
            <a:solidFill>
              <a:prstClr val="black"/>
            </a:solidFill>
          </a:ln>
        </p:spPr>
      </p:sp>
      <p:sp>
        <p:nvSpPr>
          <p:cNvPr id="3" name="Notes Placeholder 2"/>
          <p:cNvSpPr>
            <a:spLocks noGrp="1"/>
          </p:cNvSpPr>
          <p:nvPr>
            <p:ph type="body" idx="1"/>
          </p:nvPr>
        </p:nvSpPr>
        <p:spPr/>
        <p:txBody>
          <a:bodyPr/>
          <a:lstStyle/>
          <a:p>
            <a:pPr defTabSz="922904">
              <a:defRPr/>
            </a:pPr>
            <a:r>
              <a:rPr lang="en-CA" dirty="0" smtClean="0"/>
              <a:t>I</a:t>
            </a:r>
            <a:r>
              <a:rPr lang="en-CA" baseline="0" dirty="0" smtClean="0"/>
              <a:t> have mentioned the development of a tool associated with this project- it is the Active Design Checklist for Public Facilities</a:t>
            </a:r>
            <a:endParaRPr lang="en-CA" dirty="0" smtClean="0"/>
          </a:p>
          <a:p>
            <a:pPr defTabSz="922904">
              <a:defRPr/>
            </a:pPr>
            <a:endParaRPr lang="en-CA" dirty="0" smtClean="0"/>
          </a:p>
          <a:p>
            <a:pPr defTabSz="922904">
              <a:defRPr/>
            </a:pPr>
            <a:r>
              <a:rPr lang="en-CA" dirty="0" smtClean="0"/>
              <a:t>The</a:t>
            </a:r>
            <a:r>
              <a:rPr lang="en-CA" baseline="0" dirty="0" smtClean="0"/>
              <a:t> checklist ensures p</a:t>
            </a:r>
            <a:r>
              <a:rPr lang="en-CA" dirty="0" smtClean="0"/>
              <a:t>riority is given to pedestrians, transit users, cyclists and those who require transportation services to get to the facility</a:t>
            </a:r>
          </a:p>
          <a:p>
            <a:pPr defTabSz="922904">
              <a:defRPr/>
            </a:pPr>
            <a:endParaRPr lang="en-CA" dirty="0" smtClean="0"/>
          </a:p>
          <a:p>
            <a:pPr defTabSz="922904">
              <a:defRPr/>
            </a:pPr>
            <a:r>
              <a:rPr lang="en-CA" dirty="0" smtClean="0"/>
              <a:t>This</a:t>
            </a:r>
            <a:r>
              <a:rPr lang="en-CA" baseline="0" dirty="0" smtClean="0"/>
              <a:t> tool was based on the Canadian Institute of Transportation Engineer’s document “Promoting Sustainable Transportation Through Site Design”</a:t>
            </a:r>
            <a:endParaRPr lang="en-CA" dirty="0" smtClean="0"/>
          </a:p>
          <a:p>
            <a:pPr defTabSz="922904">
              <a:defRPr/>
            </a:pPr>
            <a:endParaRPr lang="en-CA" dirty="0" smtClean="0"/>
          </a:p>
          <a:p>
            <a:r>
              <a:rPr lang="en-CA" baseline="0" dirty="0" smtClean="0"/>
              <a:t>The tool was c</a:t>
            </a:r>
            <a:r>
              <a:rPr lang="en-CA" dirty="0" smtClean="0"/>
              <a:t>ross-referenced to</a:t>
            </a:r>
            <a:r>
              <a:rPr lang="en-CA" baseline="0" dirty="0" smtClean="0"/>
              <a:t> the City of Winnipeg’s</a:t>
            </a:r>
            <a:r>
              <a:rPr lang="en-CA" dirty="0" smtClean="0"/>
              <a:t> planning</a:t>
            </a:r>
            <a:r>
              <a:rPr lang="en-CA" baseline="0" dirty="0" smtClean="0"/>
              <a:t> documents, and</a:t>
            </a:r>
            <a:endParaRPr lang="en-CA" dirty="0" smtClean="0"/>
          </a:p>
          <a:p>
            <a:r>
              <a:rPr lang="en-CA" dirty="0" smtClean="0"/>
              <a:t>Reviewed with</a:t>
            </a:r>
            <a:r>
              <a:rPr lang="en-CA" baseline="0" dirty="0" smtClean="0"/>
              <a:t> planners from the City’s</a:t>
            </a:r>
            <a:r>
              <a:rPr lang="en-CA" dirty="0" smtClean="0"/>
              <a:t> Transportation Division (AT Coordinator, Engineers), Transit Division</a:t>
            </a:r>
            <a:r>
              <a:rPr lang="en-CA" baseline="0" dirty="0" smtClean="0"/>
              <a:t> </a:t>
            </a:r>
            <a:r>
              <a:rPr lang="en-CA" dirty="0" smtClean="0"/>
              <a:t>and their Universal Design Coordinator</a:t>
            </a:r>
          </a:p>
          <a:p>
            <a:endParaRPr lang="en-CA" dirty="0"/>
          </a:p>
        </p:txBody>
      </p:sp>
    </p:spTree>
    <p:extLst>
      <p:ext uri="{BB962C8B-B14F-4D97-AF65-F5344CB8AC3E}">
        <p14:creationId xmlns:p14="http://schemas.microsoft.com/office/powerpoint/2010/main" val="1632538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normAutofit fontScale="85000" lnSpcReduction="20000"/>
          </a:bodyPr>
          <a:lstStyle/>
          <a:p>
            <a:pPr marL="0" indent="0">
              <a:buNone/>
            </a:pPr>
            <a:r>
              <a:rPr lang="en-CA" dirty="0" smtClean="0"/>
              <a:t>Six</a:t>
            </a:r>
            <a:r>
              <a:rPr lang="en-CA" baseline="0" dirty="0" smtClean="0"/>
              <a:t> sections of the Active Design Checklist, with multiple criteria for each section. So I will summarize just some of the key points:</a:t>
            </a:r>
          </a:p>
          <a:p>
            <a:pPr marL="0" indent="0">
              <a:buNone/>
            </a:pPr>
            <a:endParaRPr lang="en-CA" baseline="0" dirty="0" smtClean="0"/>
          </a:p>
          <a:p>
            <a:pPr marL="0" indent="0">
              <a:buNone/>
            </a:pPr>
            <a:r>
              <a:rPr lang="en-CA" dirty="0" smtClean="0"/>
              <a:t>1. Location is important to ensure easy access to the facility and its services for all users.</a:t>
            </a:r>
            <a:r>
              <a:rPr lang="en-CA" baseline="0" dirty="0" smtClean="0"/>
              <a:t> Ideally the facility should be located in a m</a:t>
            </a:r>
            <a:r>
              <a:rPr lang="en-CA" sz="1200" dirty="0" smtClean="0"/>
              <a:t>ixed use center&amp; building</a:t>
            </a:r>
            <a:r>
              <a:rPr lang="en-CA" sz="1200" baseline="0" dirty="0" smtClean="0"/>
              <a:t> that is c</a:t>
            </a:r>
            <a:r>
              <a:rPr lang="en-CA" sz="1200" dirty="0" smtClean="0"/>
              <a:t>lose to pedestrian and AT routes</a:t>
            </a:r>
          </a:p>
          <a:p>
            <a:endParaRPr lang="en-CA" baseline="0" dirty="0" smtClean="0"/>
          </a:p>
          <a:p>
            <a:pPr marL="0" indent="0">
              <a:buNone/>
            </a:pPr>
            <a:r>
              <a:rPr lang="en-CA" dirty="0" smtClean="0"/>
              <a:t>2. Buildings that face the street support direct and easy access for all users.</a:t>
            </a:r>
            <a:r>
              <a:rPr lang="en-CA" baseline="0" dirty="0" smtClean="0"/>
              <a:t> The building should be c</a:t>
            </a:r>
            <a:r>
              <a:rPr lang="en-CA" sz="1200" dirty="0" smtClean="0"/>
              <a:t>lose to street, yet set far back enough to allow for pedestrian activities.</a:t>
            </a:r>
            <a:r>
              <a:rPr lang="en-CA" sz="1200" baseline="0" dirty="0" smtClean="0"/>
              <a:t> </a:t>
            </a:r>
            <a:r>
              <a:rPr lang="en-CA" sz="1200" dirty="0" smtClean="0"/>
              <a:t>Entrances should</a:t>
            </a:r>
            <a:r>
              <a:rPr lang="en-CA" sz="1200" baseline="0" dirty="0" smtClean="0"/>
              <a:t> be </a:t>
            </a:r>
            <a:r>
              <a:rPr lang="en-CA" sz="1200" dirty="0" smtClean="0"/>
              <a:t>located at or close to the sidewalk and no more than 400 m from a transit stop, and include</a:t>
            </a:r>
            <a:r>
              <a:rPr lang="en-CA" sz="1200" baseline="0" dirty="0" smtClean="0"/>
              <a:t> a direct </a:t>
            </a:r>
            <a:r>
              <a:rPr lang="en-CA" sz="1200" dirty="0" smtClean="0"/>
              <a:t>route for</a:t>
            </a:r>
            <a:r>
              <a:rPr lang="en-CA" sz="1200" baseline="0" dirty="0" smtClean="0"/>
              <a:t> pedestrians</a:t>
            </a:r>
            <a:endParaRPr lang="en-CA" sz="1200" dirty="0" smtClean="0"/>
          </a:p>
          <a:p>
            <a:endParaRPr lang="en-CA" baseline="0" dirty="0" smtClean="0"/>
          </a:p>
          <a:p>
            <a:pPr marL="0" indent="0">
              <a:buNone/>
            </a:pPr>
            <a:r>
              <a:rPr lang="en-CA" dirty="0" smtClean="0"/>
              <a:t>3.</a:t>
            </a:r>
            <a:r>
              <a:rPr lang="en-CA" baseline="0" dirty="0" smtClean="0"/>
              <a:t> Site Design d</a:t>
            </a:r>
            <a:r>
              <a:rPr lang="en-CA" dirty="0" smtClean="0"/>
              <a:t>irectly impacts on the ability of staff and users to access the facility through active means. Facilities should</a:t>
            </a:r>
          </a:p>
          <a:p>
            <a:pPr>
              <a:buFont typeface="Wingdings" panose="05000000000000000000" pitchFamily="2" charset="2"/>
              <a:buChar char="ü"/>
            </a:pPr>
            <a:r>
              <a:rPr lang="en-CA" sz="1200" dirty="0" smtClean="0"/>
              <a:t>Minimize points of conflict between vehicles and pedestrians/cyclists</a:t>
            </a:r>
          </a:p>
          <a:p>
            <a:pPr>
              <a:buFont typeface="Wingdings" panose="05000000000000000000" pitchFamily="2" charset="2"/>
              <a:buChar char="ü"/>
            </a:pPr>
            <a:r>
              <a:rPr lang="en-CA" sz="1200" dirty="0" smtClean="0"/>
              <a:t>Have Off street parking that is located away from the street (e.g. behind buildings) AND</a:t>
            </a:r>
          </a:p>
          <a:p>
            <a:pPr>
              <a:buFont typeface="Wingdings" panose="05000000000000000000" pitchFamily="2" charset="2"/>
              <a:buChar char="ü"/>
            </a:pPr>
            <a:r>
              <a:rPr lang="en-CA" sz="1200" dirty="0" smtClean="0"/>
              <a:t>Small parking lots with traffic calming</a:t>
            </a:r>
            <a:r>
              <a:rPr lang="en-CA" sz="1200" baseline="0" dirty="0" smtClean="0"/>
              <a:t> and p</a:t>
            </a:r>
            <a:r>
              <a:rPr lang="en-CA" sz="1200" dirty="0" smtClean="0"/>
              <a:t>referential parking for accessibility, car pool/share vehicles and bike parking in the most convenient area of the lot</a:t>
            </a:r>
          </a:p>
          <a:p>
            <a:pPr>
              <a:buFont typeface="Wingdings" panose="05000000000000000000" pitchFamily="2" charset="2"/>
              <a:buChar char="ü"/>
            </a:pPr>
            <a:endParaRPr lang="en-CA"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4. Provision of universally accessible, safe, direct, continuous and clearly defined pedestrian routes</a:t>
            </a:r>
          </a:p>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with </a:t>
            </a:r>
            <a:r>
              <a:rPr lang="en-CA" sz="1200" b="0" baseline="0" dirty="0" smtClean="0"/>
              <a:t>crossings that are p</a:t>
            </a:r>
            <a:r>
              <a:rPr lang="en-CA" sz="1200" b="0" dirty="0" smtClean="0"/>
              <a:t>rominent</a:t>
            </a:r>
            <a:r>
              <a:rPr lang="en-CA" sz="1200" b="0" baseline="0" dirty="0" smtClean="0"/>
              <a:t> and visible</a:t>
            </a:r>
            <a:endParaRPr lang="en-CA" sz="1200" b="0" dirty="0" smtClean="0"/>
          </a:p>
          <a:p>
            <a:pPr marL="0" indent="0">
              <a:buNone/>
            </a:pPr>
            <a:endParaRPr lang="en-CA"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5. Provision of safe, direct, continuous and clearly defined cycling routes and amenities, including</a:t>
            </a:r>
            <a:r>
              <a:rPr lang="en-CA" baseline="0" dirty="0" smtClean="0"/>
              <a:t> s</a:t>
            </a:r>
            <a:r>
              <a:rPr lang="en-CA" dirty="0" smtClean="0"/>
              <a:t>heltered bicycle parking at entrance with</a:t>
            </a:r>
            <a:r>
              <a:rPr lang="en-CA" baseline="0" dirty="0" smtClean="0"/>
              <a:t> showers and locker facilities on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CA" baseline="0" dirty="0" smtClean="0"/>
              <a:t>6. </a:t>
            </a:r>
            <a:r>
              <a:rPr lang="en-CA" dirty="0" smtClean="0"/>
              <a:t>Design of a street-oriented facility that supports multiple modes of transportation</a:t>
            </a:r>
            <a:r>
              <a:rPr lang="en-CA" baseline="0" dirty="0" smtClean="0"/>
              <a:t> that is </a:t>
            </a:r>
            <a:r>
              <a:rPr lang="en-CA" sz="1200" baseline="0" dirty="0" smtClean="0"/>
              <a:t>s</a:t>
            </a:r>
            <a:r>
              <a:rPr lang="en-CA" sz="1200" dirty="0" smtClean="0"/>
              <a:t>ituated in an existing building with a traditional storefront orientation</a:t>
            </a:r>
            <a:r>
              <a:rPr lang="en-CA" sz="1200" baseline="0" dirty="0" smtClean="0"/>
              <a:t> and </a:t>
            </a:r>
            <a:r>
              <a:rPr lang="en-CA" baseline="0" dirty="0" smtClean="0"/>
              <a:t>c</a:t>
            </a:r>
            <a:r>
              <a:rPr lang="en-CA" sz="1200" dirty="0" smtClean="0"/>
              <a:t>onsistent with the form and character of the local context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CA" dirty="0" smtClean="0"/>
          </a:p>
          <a:p>
            <a:pPr marL="0" indent="0">
              <a:buNone/>
            </a:pPr>
            <a:endParaRPr lang="en-CA" dirty="0" smtClean="0"/>
          </a:p>
          <a:p>
            <a:endParaRPr lang="en-CA" dirty="0"/>
          </a:p>
        </p:txBody>
      </p:sp>
    </p:spTree>
    <p:extLst>
      <p:ext uri="{BB962C8B-B14F-4D97-AF65-F5344CB8AC3E}">
        <p14:creationId xmlns:p14="http://schemas.microsoft.com/office/powerpoint/2010/main" val="32109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Once</a:t>
            </a:r>
            <a:r>
              <a:rPr lang="en-CA" baseline="0" dirty="0" smtClean="0"/>
              <a:t> the Active Design Checklist was developed, we approached our own organizations to see if there were any new builds that the checklist could be applied to within the WRHA and City of Winnipeg. The University of Manitoba and </a:t>
            </a:r>
            <a:r>
              <a:rPr lang="en-CA" baseline="0" dirty="0" err="1" smtClean="0"/>
              <a:t>Reh</a:t>
            </a:r>
            <a:r>
              <a:rPr lang="en-CA" baseline="0" dirty="0" smtClean="0"/>
              <a:t>-Fit Center approached us, and expressed interest in participating in this project as well.</a:t>
            </a:r>
          </a:p>
          <a:p>
            <a:endParaRPr lang="en-CA" baseline="0" dirty="0" smtClean="0"/>
          </a:p>
          <a:p>
            <a:endParaRPr lang="en-CA" dirty="0"/>
          </a:p>
        </p:txBody>
      </p:sp>
    </p:spTree>
    <p:extLst>
      <p:ext uri="{BB962C8B-B14F-4D97-AF65-F5344CB8AC3E}">
        <p14:creationId xmlns:p14="http://schemas.microsoft.com/office/powerpoint/2010/main" val="3942098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r>
              <a:rPr lang="en-US" dirty="0" smtClean="0">
                <a:effectLst/>
              </a:rPr>
              <a:t>Access St Boniface is a new WRHA facility that has been approved</a:t>
            </a:r>
            <a:r>
              <a:rPr lang="en-US" baseline="0" dirty="0" smtClean="0">
                <a:effectLst/>
              </a:rPr>
              <a:t> for construction. The architect has been selected, and a site design has been proposed as illustrated. There may still be some opportunities to improve on active access, though</a:t>
            </a:r>
            <a:endParaRPr lang="en-US" dirty="0" smtClean="0">
              <a:effectLst/>
            </a:endParaRPr>
          </a:p>
        </p:txBody>
      </p:sp>
    </p:spTree>
    <p:extLst>
      <p:ext uri="{BB962C8B-B14F-4D97-AF65-F5344CB8AC3E}">
        <p14:creationId xmlns:p14="http://schemas.microsoft.com/office/powerpoint/2010/main" val="3982278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The City</a:t>
            </a:r>
            <a:r>
              <a:rPr lang="en-CA" baseline="0" dirty="0" smtClean="0"/>
              <a:t> of Winnipeg has begun construction on a new community center that has been built around some existing infrastructure, including a wading pool, sports fields and a playground. Like the WRHA Access Center, there are still some opportunities to influence its final design.</a:t>
            </a:r>
            <a:endParaRPr lang="en-CA" dirty="0"/>
          </a:p>
        </p:txBody>
      </p:sp>
    </p:spTree>
    <p:extLst>
      <p:ext uri="{BB962C8B-B14F-4D97-AF65-F5344CB8AC3E}">
        <p14:creationId xmlns:p14="http://schemas.microsoft.com/office/powerpoint/2010/main" val="4138636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r>
              <a:rPr lang="en-US" dirty="0" smtClean="0"/>
              <a:t>The</a:t>
            </a:r>
            <a:r>
              <a:rPr lang="en-US" baseline="0" dirty="0" smtClean="0"/>
              <a:t> University of Manitoba has a</a:t>
            </a:r>
            <a:r>
              <a:rPr lang="en-US" dirty="0" smtClean="0"/>
              <a:t> 120 acre parcel of land owned</a:t>
            </a:r>
            <a:r>
              <a:rPr lang="en-US" baseline="0" dirty="0" smtClean="0"/>
              <a:t> by the university and being slated for development</a:t>
            </a:r>
            <a:endParaRPr lang="en-US" dirty="0" smtClean="0"/>
          </a:p>
          <a:p>
            <a:r>
              <a:rPr lang="en-US" dirty="0" smtClean="0"/>
              <a:t>The university sponsored</a:t>
            </a:r>
            <a:r>
              <a:rPr lang="en-US" baseline="0" dirty="0" smtClean="0"/>
              <a:t> </a:t>
            </a:r>
            <a:r>
              <a:rPr lang="en-US" dirty="0" smtClean="0"/>
              <a:t>an Open International Design Competition, with the objective of transforming the Fort Garry campus into a new, sustainable 24/7 “live, work, learn, play” community,</a:t>
            </a:r>
            <a:r>
              <a:rPr lang="en-US" baseline="0" dirty="0" smtClean="0"/>
              <a:t> with a</a:t>
            </a:r>
            <a:r>
              <a:rPr lang="en-US" dirty="0" smtClean="0"/>
              <a:t> focus on public space and ‘landscape first.’ They have</a:t>
            </a:r>
            <a:r>
              <a:rPr lang="en-US" baseline="0" dirty="0" smtClean="0"/>
              <a:t> selected a landscape architect from Toronto to lead the planning and design.</a:t>
            </a:r>
            <a:endParaRPr lang="en-US" dirty="0" smtClean="0"/>
          </a:p>
          <a:p>
            <a:endParaRPr lang="en-US" dirty="0" smtClean="0"/>
          </a:p>
          <a:p>
            <a:endParaRPr lang="en-US" dirty="0" smtClean="0"/>
          </a:p>
        </p:txBody>
      </p:sp>
    </p:spTree>
    <p:extLst>
      <p:ext uri="{BB962C8B-B14F-4D97-AF65-F5344CB8AC3E}">
        <p14:creationId xmlns:p14="http://schemas.microsoft.com/office/powerpoint/2010/main" val="615800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The </a:t>
            </a:r>
            <a:r>
              <a:rPr lang="en-CA" dirty="0" err="1" smtClean="0"/>
              <a:t>Reh</a:t>
            </a:r>
            <a:r>
              <a:rPr lang="en-CA" dirty="0" smtClean="0"/>
              <a:t>-Fit</a:t>
            </a:r>
            <a:r>
              <a:rPr lang="en-CA" baseline="0" dirty="0" smtClean="0"/>
              <a:t> Center is a certified medical fitness facility that will be expanding to accommodate a growing client-base, including space for more exercise equipment and lockers, and perhaps a swimming pool.</a:t>
            </a:r>
            <a:endParaRPr lang="en-CA" dirty="0"/>
          </a:p>
        </p:txBody>
      </p:sp>
    </p:spTree>
    <p:extLst>
      <p:ext uri="{BB962C8B-B14F-4D97-AF65-F5344CB8AC3E}">
        <p14:creationId xmlns:p14="http://schemas.microsoft.com/office/powerpoint/2010/main" val="2990488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fontScale="55000" lnSpcReduction="20000"/>
          </a:bodyPr>
          <a:lstStyle/>
          <a:p>
            <a:pPr lvl="0">
              <a:buFontTx/>
              <a:buNone/>
            </a:pPr>
            <a:r>
              <a:rPr lang="en-US" dirty="0" smtClean="0"/>
              <a:t>We conducted</a:t>
            </a:r>
            <a:r>
              <a:rPr lang="en-US" baseline="0" dirty="0" smtClean="0"/>
              <a:t> a preliminary interview of our key contact from each of our 4 partners to better understand:</a:t>
            </a:r>
          </a:p>
          <a:p>
            <a:pPr lvl="0">
              <a:buFontTx/>
              <a:buNone/>
            </a:pPr>
            <a:endParaRPr lang="en-US" baseline="0" dirty="0" smtClean="0"/>
          </a:p>
          <a:p>
            <a:pPr marL="171450" lvl="0" indent="-171450">
              <a:buFontTx/>
              <a:buChar char="-"/>
            </a:pPr>
            <a:r>
              <a:rPr lang="en-US" baseline="0" dirty="0" smtClean="0"/>
              <a:t>Their current process for designing new public facilities, including the tools they use (if any)</a:t>
            </a:r>
          </a:p>
          <a:p>
            <a:pPr marL="171450" lvl="0" indent="-171450">
              <a:buFontTx/>
              <a:buChar char="-"/>
            </a:pPr>
            <a:r>
              <a:rPr lang="en-US" baseline="0" dirty="0" smtClean="0"/>
              <a:t>Their overall impressions of the Active Design Checklist for Public Facilities; specifically:</a:t>
            </a:r>
          </a:p>
          <a:p>
            <a:pPr marL="628650" lvl="1" indent="-171450">
              <a:buFontTx/>
              <a:buChar char="-"/>
            </a:pPr>
            <a:r>
              <a:rPr lang="en-US" baseline="0" dirty="0" smtClean="0"/>
              <a:t>How user-friendly the checklist is</a:t>
            </a:r>
          </a:p>
          <a:p>
            <a:pPr marL="628650" lvl="1" indent="-171450">
              <a:buFontTx/>
              <a:buChar char="-"/>
            </a:pPr>
            <a:r>
              <a:rPr lang="en-US" baseline="0" dirty="0" smtClean="0"/>
              <a:t>The criteria that were easy to consider or incorporate, as well as those that were challenging</a:t>
            </a:r>
          </a:p>
          <a:p>
            <a:pPr marL="628650" lvl="1" indent="-171450">
              <a:buFontTx/>
              <a:buChar char="-"/>
            </a:pPr>
            <a:r>
              <a:rPr lang="en-US" baseline="0" dirty="0" smtClean="0"/>
              <a:t>And any criteria that may prompt a modification to the design of the facility</a:t>
            </a:r>
          </a:p>
          <a:p>
            <a:pPr marL="171450" lvl="0" indent="-171450">
              <a:buFontTx/>
              <a:buChar char="-"/>
            </a:pPr>
            <a:r>
              <a:rPr lang="en-US" baseline="0" dirty="0" smtClean="0"/>
              <a:t>As well, we wanted to know if they felt there were opportunities to integrate the checklist criteria into their existing planning processes and tools</a:t>
            </a:r>
          </a:p>
          <a:p>
            <a:pPr marL="171450" lvl="0" indent="-171450">
              <a:buFontTx/>
              <a:buChar char="-"/>
            </a:pPr>
            <a:endParaRPr lang="en-US" dirty="0" smtClean="0"/>
          </a:p>
          <a:p>
            <a:pPr lvl="0">
              <a:buFont typeface="Wingdings" pitchFamily="2" charset="2"/>
              <a:buChar char="Ø"/>
            </a:pPr>
            <a:endParaRPr lang="en-US" dirty="0" smtClean="0"/>
          </a:p>
          <a:p>
            <a:pPr lvl="0">
              <a:buFont typeface="Wingdings" pitchFamily="2" charset="2"/>
              <a:buChar char="Ø"/>
            </a:pPr>
            <a:endParaRPr lang="en-US" dirty="0" smtClean="0"/>
          </a:p>
          <a:p>
            <a:pPr lvl="0">
              <a:buFont typeface="Wingdings" pitchFamily="2" charset="2"/>
              <a:buChar char="Ø"/>
            </a:pPr>
            <a:endParaRPr lang="en-US" dirty="0" smtClean="0"/>
          </a:p>
          <a:p>
            <a:pPr lvl="0">
              <a:buFont typeface="Wingdings" pitchFamily="2" charset="2"/>
              <a:buChar char="Ø"/>
            </a:pPr>
            <a:endParaRPr lang="en-US" dirty="0" smtClean="0"/>
          </a:p>
          <a:p>
            <a:pPr lvl="0">
              <a:buFont typeface="Wingdings" pitchFamily="2" charset="2"/>
              <a:buChar char="Ø"/>
            </a:pPr>
            <a:endParaRPr lang="en-US" dirty="0" smtClean="0"/>
          </a:p>
          <a:p>
            <a:pPr lvl="0">
              <a:buFont typeface="Wingdings" pitchFamily="2" charset="2"/>
              <a:buChar char="Ø"/>
            </a:pPr>
            <a:r>
              <a:rPr lang="en-US" dirty="0" smtClean="0"/>
              <a:t>Utility of the checklist in its current form for influencing planning and design considerations for public facilities? </a:t>
            </a:r>
          </a:p>
          <a:p>
            <a:pPr lvl="0">
              <a:buFont typeface="Wingdings" pitchFamily="2" charset="2"/>
              <a:buChar char="Ø"/>
            </a:pPr>
            <a:r>
              <a:rPr lang="en-US" dirty="0" smtClean="0"/>
              <a:t>Areas of challenge in using the checklist and opportunities for improvements?</a:t>
            </a:r>
          </a:p>
          <a:p>
            <a:pPr lvl="0">
              <a:buFont typeface="Wingdings" pitchFamily="2" charset="2"/>
              <a:buChar char="Ø"/>
            </a:pPr>
            <a:r>
              <a:rPr lang="en-US" dirty="0" smtClean="0"/>
              <a:t>Opportunities of integrating the checklist or elements of it into existing planning and design decision making tools (e.g. RFP requirements, RFP evaluation criteria, design specifications, etc.)? </a:t>
            </a:r>
          </a:p>
          <a:p>
            <a:pPr lvl="0">
              <a:buFont typeface="Wingdings" pitchFamily="2" charset="2"/>
              <a:buChar char="Ø"/>
            </a:pPr>
            <a:endParaRPr lang="en-US" dirty="0" smtClean="0"/>
          </a:p>
          <a:p>
            <a:pPr lvl="0"/>
            <a:r>
              <a:rPr lang="en-US" dirty="0" smtClean="0"/>
              <a:t>Were you able to use the checklist for your project?</a:t>
            </a:r>
          </a:p>
          <a:p>
            <a:pPr lvl="1"/>
            <a:r>
              <a:rPr lang="en-US" dirty="0" smtClean="0"/>
              <a:t>If not, please explain the barrier(s) you encountered.</a:t>
            </a:r>
          </a:p>
          <a:p>
            <a:pPr lvl="1"/>
            <a:r>
              <a:rPr lang="en-US" dirty="0" smtClean="0"/>
              <a:t>If yes, at which planning or design decision point(s) did you use it (site selection, building orientation, site layout, building design, other)?</a:t>
            </a:r>
          </a:p>
          <a:p>
            <a:pPr lvl="0"/>
            <a:r>
              <a:rPr lang="en-US" dirty="0" smtClean="0"/>
              <a:t>Which sections or individual criteria were easy/challenging to consider?</a:t>
            </a:r>
          </a:p>
          <a:p>
            <a:pPr lvl="1"/>
            <a:r>
              <a:rPr lang="en-US" dirty="0" smtClean="0"/>
              <a:t>For those that may have been more challenging, why were they challenging? </a:t>
            </a:r>
          </a:p>
          <a:p>
            <a:pPr lvl="1"/>
            <a:r>
              <a:rPr lang="en-US" dirty="0" smtClean="0"/>
              <a:t>Do you have any suggestions on how these challenges could be overcome? </a:t>
            </a:r>
          </a:p>
          <a:p>
            <a:pPr lvl="0"/>
            <a:r>
              <a:rPr lang="en-US" dirty="0" smtClean="0"/>
              <a:t>Did any part of the checklist prompt you to make a planning of design decision differently than normal? </a:t>
            </a:r>
          </a:p>
          <a:p>
            <a:pPr lvl="1"/>
            <a:r>
              <a:rPr lang="en-US" dirty="0" smtClean="0"/>
              <a:t>If so, please explain.</a:t>
            </a:r>
          </a:p>
          <a:p>
            <a:pPr lvl="0"/>
            <a:r>
              <a:rPr lang="en-US" dirty="0" smtClean="0"/>
              <a:t>At which stage of your existing processes are decisions made about the following: site selection, building placement and orientation, site design and layout, pedestrian access/amenities, cycling access/amenities, building design and context?</a:t>
            </a:r>
          </a:p>
          <a:p>
            <a:pPr lvl="0"/>
            <a:r>
              <a:rPr lang="en-US" dirty="0" smtClean="0"/>
              <a:t>What opportunities exist to incorporate elements of the checklist in your existing decision-making tools?</a:t>
            </a:r>
          </a:p>
          <a:p>
            <a:pPr lvl="0"/>
            <a:r>
              <a:rPr lang="en-US" dirty="0" smtClean="0"/>
              <a:t>Can you imagine any other uses for this checklist?</a:t>
            </a:r>
          </a:p>
          <a:p>
            <a:pPr lvl="0"/>
            <a:r>
              <a:rPr lang="en-US" dirty="0" smtClean="0"/>
              <a:t>What other tools/criteria (if any) have been used to guide the planning for your previous public facility builds?</a:t>
            </a:r>
          </a:p>
          <a:p>
            <a:pPr lvl="0"/>
            <a:r>
              <a:rPr lang="en-US" dirty="0" smtClean="0"/>
              <a:t>Are there any specific suggestions for modifications or additions to the checklist to make it more useful for your needs and/or user-friendly?</a:t>
            </a:r>
          </a:p>
          <a:p>
            <a:pPr lvl="0"/>
            <a:r>
              <a:rPr lang="en-US" dirty="0" smtClean="0"/>
              <a:t>Would you be interested in another checklist section on how the design and use of the interior of the building supports opportunities physical activity / active access (e.g., placement of stairs/elevators, point of decision prompts, size of boardrooms)?</a:t>
            </a:r>
          </a:p>
          <a:p>
            <a:endParaRPr lang="en-CA" dirty="0" smtClean="0"/>
          </a:p>
          <a:p>
            <a:pPr lvl="0">
              <a:buFont typeface="Wingdings" pitchFamily="2" charset="2"/>
              <a:buChar char="Ø"/>
            </a:pPr>
            <a:endParaRPr lang="en-US" dirty="0" smtClean="0"/>
          </a:p>
          <a:p>
            <a:pPr lvl="0">
              <a:buFont typeface="Wingdings" pitchFamily="2" charset="2"/>
              <a:buChar char="Ø"/>
            </a:pPr>
            <a:endParaRPr lang="en-US" dirty="0" smtClean="0"/>
          </a:p>
          <a:p>
            <a:pPr lvl="0">
              <a:buFont typeface="Wingdings" pitchFamily="2" charset="2"/>
              <a:buChar char="Ø"/>
            </a:pPr>
            <a:endParaRPr lang="en-US" dirty="0" smtClean="0"/>
          </a:p>
          <a:p>
            <a:endParaRPr lang="en-US" dirty="0"/>
          </a:p>
        </p:txBody>
      </p:sp>
    </p:spTree>
    <p:extLst>
      <p:ext uri="{BB962C8B-B14F-4D97-AF65-F5344CB8AC3E}">
        <p14:creationId xmlns:p14="http://schemas.microsoft.com/office/powerpoint/2010/main" val="1615046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normAutofit fontScale="47500" lnSpcReduction="20000"/>
          </a:bodyPr>
          <a:lstStyle/>
          <a:p>
            <a:pPr>
              <a:buFont typeface="Wingdings" pitchFamily="2" charset="2"/>
              <a:buNone/>
            </a:pPr>
            <a:r>
              <a:rPr lang="en-US" sz="2400" dirty="0" smtClean="0"/>
              <a:t>Moving onto our finding</a:t>
            </a:r>
            <a:r>
              <a:rPr lang="en-US" sz="2400" baseline="0" dirty="0" smtClean="0"/>
              <a:t>s to date…</a:t>
            </a:r>
          </a:p>
          <a:p>
            <a:pPr>
              <a:buFont typeface="Wingdings" pitchFamily="2" charset="2"/>
              <a:buNone/>
            </a:pPr>
            <a:endParaRPr lang="en-US" sz="2400" baseline="0" dirty="0" smtClean="0"/>
          </a:p>
          <a:p>
            <a:pPr>
              <a:buFont typeface="Wingdings" pitchFamily="2" charset="2"/>
              <a:buNone/>
            </a:pPr>
            <a:r>
              <a:rPr lang="en-US" sz="2400" baseline="0" dirty="0" smtClean="0"/>
              <a:t>In terms of our partners current processes and tools used for a new public facility build:</a:t>
            </a:r>
            <a:endParaRPr lang="en-US" sz="2400" dirty="0" smtClean="0"/>
          </a:p>
          <a:p>
            <a:pPr>
              <a:buFont typeface="Wingdings" pitchFamily="2" charset="2"/>
              <a:buNone/>
            </a:pPr>
            <a:endParaRPr lang="en-US" sz="2400" dirty="0" smtClean="0"/>
          </a:p>
          <a:p>
            <a:pPr>
              <a:buFont typeface="Wingdings" pitchFamily="2" charset="2"/>
              <a:buNone/>
            </a:pPr>
            <a:r>
              <a:rPr lang="en-US" sz="2400" dirty="0" smtClean="0"/>
              <a:t>Their Site Selection, Design and Layout</a:t>
            </a:r>
          </a:p>
          <a:p>
            <a:pPr marL="461452" lvl="1" defTabSz="922904">
              <a:buFont typeface="Wingdings" pitchFamily="2" charset="2"/>
              <a:buChar char="§"/>
            </a:pPr>
            <a:r>
              <a:rPr lang="en-US" sz="2000" baseline="0" dirty="0" smtClean="0"/>
              <a:t>Is g</a:t>
            </a:r>
            <a:r>
              <a:rPr lang="en-US" sz="2000" dirty="0" smtClean="0"/>
              <a:t>uided by specific considerations:</a:t>
            </a:r>
          </a:p>
          <a:p>
            <a:pPr marL="918652" lvl="2" defTabSz="922904">
              <a:buFont typeface="Wingdings" pitchFamily="2" charset="2"/>
              <a:buChar char="§"/>
            </a:pPr>
            <a:r>
              <a:rPr lang="en-US" sz="2000" dirty="0" smtClean="0"/>
              <a:t>For</a:t>
            </a:r>
            <a:r>
              <a:rPr lang="en-US" sz="2000" baseline="0" dirty="0" smtClean="0"/>
              <a:t> WRHA’s new Access Center build, for example, a central </a:t>
            </a:r>
            <a:r>
              <a:rPr lang="en-US" sz="2000" dirty="0" smtClean="0"/>
              <a:t>location within the community area</a:t>
            </a:r>
            <a:r>
              <a:rPr lang="en-US" sz="2000" baseline="0" dirty="0" smtClean="0"/>
              <a:t> was a deciding factor</a:t>
            </a:r>
          </a:p>
          <a:p>
            <a:pPr marL="918652" lvl="2" defTabSz="922904">
              <a:buFont typeface="Wingdings" pitchFamily="2" charset="2"/>
              <a:buChar char="§"/>
            </a:pPr>
            <a:r>
              <a:rPr lang="en-US" sz="2000" baseline="0" dirty="0" smtClean="0"/>
              <a:t> For the </a:t>
            </a:r>
            <a:r>
              <a:rPr lang="en-US" sz="2000" dirty="0" smtClean="0"/>
              <a:t>City of Winnipeg community center build,</a:t>
            </a:r>
            <a:r>
              <a:rPr lang="en-US" sz="2000" baseline="0" dirty="0" smtClean="0"/>
              <a:t> the selection of a location best fit </a:t>
            </a:r>
            <a:r>
              <a:rPr lang="en-US" sz="2000" dirty="0" smtClean="0"/>
              <a:t>around existing infrastructure</a:t>
            </a:r>
          </a:p>
          <a:p>
            <a:pPr lvl="1">
              <a:buFont typeface="Wingdings" pitchFamily="2" charset="2"/>
              <a:buChar char="§"/>
            </a:pPr>
            <a:r>
              <a:rPr lang="en-US" sz="2000" dirty="0" smtClean="0"/>
              <a:t>For</a:t>
            </a:r>
            <a:r>
              <a:rPr lang="en-US" sz="2000" baseline="0" dirty="0" smtClean="0"/>
              <a:t> the U of M, buildi</a:t>
            </a:r>
            <a:r>
              <a:rPr lang="en-US" sz="2000" dirty="0" smtClean="0"/>
              <a:t>ng rehabilitation/reuse is a preferred approach where appropriate</a:t>
            </a:r>
          </a:p>
          <a:p>
            <a:pPr lvl="1">
              <a:buFont typeface="Wingdings" pitchFamily="2" charset="2"/>
              <a:buChar char="§"/>
            </a:pPr>
            <a:r>
              <a:rPr lang="en-US" sz="2000" dirty="0" smtClean="0"/>
              <a:t>Interestingly,</a:t>
            </a:r>
            <a:r>
              <a:rPr lang="en-US" sz="2000" baseline="0" dirty="0" smtClean="0"/>
              <a:t> we have uncovered that p</a:t>
            </a:r>
            <a:r>
              <a:rPr lang="en-US" sz="2000" dirty="0" smtClean="0"/>
              <a:t>arking stalls</a:t>
            </a:r>
            <a:r>
              <a:rPr lang="en-US" sz="2000" baseline="0" dirty="0" smtClean="0"/>
              <a:t> are quite expensive to build- we think this is an opportunity to influence the use of car shares and expanded bike parking</a:t>
            </a:r>
            <a:endParaRPr lang="en-US" sz="2000" dirty="0" smtClean="0"/>
          </a:p>
          <a:p>
            <a:pPr>
              <a:buFont typeface="Wingdings" pitchFamily="2" charset="2"/>
              <a:buNone/>
            </a:pPr>
            <a:r>
              <a:rPr lang="en-US" sz="2400" dirty="0" smtClean="0"/>
              <a:t>For Building Design and Layout</a:t>
            </a:r>
          </a:p>
          <a:p>
            <a:pPr lvl="1">
              <a:buFont typeface="Wingdings" pitchFamily="2" charset="2"/>
              <a:buChar char="§"/>
            </a:pPr>
            <a:r>
              <a:rPr lang="en-US" sz="2000" dirty="0" smtClean="0"/>
              <a:t>There is typically adoption</a:t>
            </a:r>
            <a:r>
              <a:rPr lang="en-US" sz="2000" baseline="0" dirty="0" smtClean="0"/>
              <a:t> of</a:t>
            </a:r>
            <a:r>
              <a:rPr lang="en-US" sz="2000" dirty="0" smtClean="0"/>
              <a:t> one or</a:t>
            </a:r>
            <a:r>
              <a:rPr lang="en-US" sz="2000" baseline="0" dirty="0" smtClean="0"/>
              <a:t> more guidelines, such as </a:t>
            </a:r>
            <a:r>
              <a:rPr lang="en-US" sz="2000" dirty="0" smtClean="0"/>
              <a:t>LEED Silver</a:t>
            </a:r>
            <a:r>
              <a:rPr lang="en-US" sz="2000" baseline="0" dirty="0" smtClean="0"/>
              <a:t> and the</a:t>
            </a:r>
            <a:r>
              <a:rPr lang="en-US" sz="2000" dirty="0" smtClean="0"/>
              <a:t> Universal Design Guidelines</a:t>
            </a:r>
          </a:p>
          <a:p>
            <a:pPr lvl="1">
              <a:buFont typeface="Wingdings" pitchFamily="2" charset="2"/>
              <a:buChar char="§"/>
            </a:pPr>
            <a:r>
              <a:rPr lang="en-US" sz="2000" dirty="0" smtClean="0"/>
              <a:t>We</a:t>
            </a:r>
            <a:r>
              <a:rPr lang="en-US" sz="2000" baseline="0" dirty="0" smtClean="0"/>
              <a:t> also heard that architects</a:t>
            </a:r>
            <a:r>
              <a:rPr lang="en-US" sz="2000" dirty="0" smtClean="0"/>
              <a:t> are</a:t>
            </a:r>
            <a:r>
              <a:rPr lang="en-US" sz="2000" baseline="0" dirty="0" smtClean="0"/>
              <a:t> assumed to be following current guidelines supporting active access, and that decision-makers are typically accepting design proposals under this assumption</a:t>
            </a:r>
            <a:endParaRPr lang="en-US" sz="2000" dirty="0" smtClean="0"/>
          </a:p>
          <a:p>
            <a:pPr>
              <a:buFont typeface="Wingdings" pitchFamily="2" charset="2"/>
              <a:buNone/>
            </a:pPr>
            <a:r>
              <a:rPr lang="en-US" sz="2400" dirty="0" smtClean="0"/>
              <a:t>For Pedestrian and Bicycle Access/Amenities</a:t>
            </a:r>
          </a:p>
          <a:p>
            <a:pPr lvl="1">
              <a:buFont typeface="Wingdings" pitchFamily="2" charset="2"/>
              <a:buChar char="§"/>
            </a:pPr>
            <a:r>
              <a:rPr lang="en-US" sz="2000" dirty="0" smtClean="0"/>
              <a:t>Universal accessibility is prominent consideration and</a:t>
            </a:r>
          </a:p>
          <a:p>
            <a:pPr lvl="1">
              <a:buFont typeface="Wingdings" pitchFamily="2" charset="2"/>
              <a:buChar char="§"/>
            </a:pPr>
            <a:r>
              <a:rPr lang="en-US" sz="2000" dirty="0" smtClean="0"/>
              <a:t>Bicycle amenities are often incorporated as part of LEED requirements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2295839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pPr>
              <a:buFont typeface="Wingdings" pitchFamily="2" charset="2"/>
              <a:buNone/>
            </a:pPr>
            <a:r>
              <a:rPr lang="en-US" dirty="0" smtClean="0"/>
              <a:t>Regarding our feedback to date on the active design</a:t>
            </a:r>
            <a:r>
              <a:rPr lang="en-US" baseline="0" dirty="0" smtClean="0"/>
              <a:t> checklist:</a:t>
            </a:r>
            <a:endParaRPr lang="en-US" dirty="0" smtClean="0"/>
          </a:p>
          <a:p>
            <a:pPr>
              <a:buFont typeface="Wingdings" pitchFamily="2" charset="2"/>
              <a:buChar char="q"/>
            </a:pPr>
            <a:r>
              <a:rPr lang="en-US" dirty="0" smtClean="0"/>
              <a:t>Some criteria are already incorporated into existing planning tools or processes (e.g. bike parking, universal accessibility) BUT</a:t>
            </a:r>
          </a:p>
          <a:p>
            <a:pPr>
              <a:buFont typeface="Wingdings" pitchFamily="2" charset="2"/>
              <a:buNone/>
            </a:pPr>
            <a:r>
              <a:rPr lang="en-US" dirty="0" smtClean="0"/>
              <a:t>Others will clearly be harder to incorporate (e.g. building character and context)</a:t>
            </a:r>
          </a:p>
          <a:p>
            <a:pPr>
              <a:buFont typeface="Wingdings" pitchFamily="2" charset="2"/>
              <a:buChar char="q"/>
            </a:pPr>
            <a:r>
              <a:rPr lang="en-US" dirty="0" smtClean="0"/>
              <a:t>Illustrations could be included</a:t>
            </a:r>
          </a:p>
          <a:p>
            <a:pPr>
              <a:buFont typeface="Wingdings" pitchFamily="2" charset="2"/>
              <a:buChar char="q"/>
            </a:pPr>
            <a:r>
              <a:rPr lang="en-US" dirty="0" smtClean="0"/>
              <a:t>Expansion of checklist to include design of the building interior (e.g. placement of stairs/elevators, point of decision prompts, size of boardrooms)</a:t>
            </a:r>
          </a:p>
          <a:p>
            <a:endParaRPr lang="en-US" dirty="0"/>
          </a:p>
        </p:txBody>
      </p:sp>
    </p:spTree>
    <p:extLst>
      <p:ext uri="{BB962C8B-B14F-4D97-AF65-F5344CB8AC3E}">
        <p14:creationId xmlns:p14="http://schemas.microsoft.com/office/powerpoint/2010/main" val="1961388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pPr>
              <a:buFont typeface="Wingdings" pitchFamily="2" charset="2"/>
              <a:buNone/>
            </a:pPr>
            <a:r>
              <a:rPr lang="en-US" dirty="0" smtClean="0"/>
              <a:t>Our partners felt there was an opportunity to apply select checklist</a:t>
            </a:r>
            <a:r>
              <a:rPr lang="en-US" baseline="0" dirty="0" smtClean="0"/>
              <a:t> </a:t>
            </a:r>
            <a:r>
              <a:rPr lang="en-US" dirty="0" smtClean="0"/>
              <a:t>criteria at: </a:t>
            </a:r>
          </a:p>
          <a:p>
            <a:pPr lvl="2">
              <a:buFont typeface="Wingdings" pitchFamily="2" charset="2"/>
              <a:buNone/>
            </a:pPr>
            <a:r>
              <a:rPr lang="en-US" dirty="0" smtClean="0"/>
              <a:t>The RFP stage-</a:t>
            </a:r>
            <a:r>
              <a:rPr lang="en-US" baseline="0" dirty="0" smtClean="0"/>
              <a:t> this could be a </a:t>
            </a:r>
            <a:r>
              <a:rPr lang="en-US" dirty="0" smtClean="0"/>
              <a:t>separate schedule</a:t>
            </a:r>
            <a:r>
              <a:rPr lang="en-US" baseline="0" dirty="0" smtClean="0"/>
              <a:t> or included </a:t>
            </a:r>
            <a:r>
              <a:rPr lang="en-US" dirty="0" smtClean="0"/>
              <a:t>within the Outline Specifications</a:t>
            </a:r>
          </a:p>
          <a:p>
            <a:pPr lvl="2">
              <a:buFont typeface="Wingdings" pitchFamily="2" charset="2"/>
              <a:buNone/>
            </a:pPr>
            <a:r>
              <a:rPr lang="en-US" dirty="0" smtClean="0"/>
              <a:t>The</a:t>
            </a:r>
            <a:r>
              <a:rPr lang="en-US" baseline="0" dirty="0" smtClean="0"/>
              <a:t> s</a:t>
            </a:r>
            <a:r>
              <a:rPr lang="en-US" dirty="0" smtClean="0"/>
              <a:t>election stage could also utilize</a:t>
            </a:r>
            <a:r>
              <a:rPr lang="en-US" baseline="0" dirty="0" smtClean="0"/>
              <a:t> checklist components for scoring </a:t>
            </a:r>
            <a:r>
              <a:rPr lang="en-US" dirty="0" smtClean="0"/>
              <a:t>criteria</a:t>
            </a:r>
          </a:p>
          <a:p>
            <a:pPr lvl="2">
              <a:buFont typeface="Wingdings" pitchFamily="2" charset="2"/>
              <a:buNone/>
            </a:pPr>
            <a:r>
              <a:rPr lang="en-US" dirty="0" smtClean="0"/>
              <a:t>Most</a:t>
            </a:r>
            <a:r>
              <a:rPr lang="en-US" baseline="0" dirty="0" smtClean="0"/>
              <a:t> partners would i</a:t>
            </a:r>
            <a:r>
              <a:rPr lang="en-US" dirty="0" smtClean="0"/>
              <a:t>ncorporate</a:t>
            </a:r>
            <a:r>
              <a:rPr lang="en-US" baseline="0" dirty="0" smtClean="0"/>
              <a:t> </a:t>
            </a:r>
            <a:r>
              <a:rPr lang="en-US" dirty="0" smtClean="0"/>
              <a:t>components of the checklist only</a:t>
            </a:r>
          </a:p>
          <a:p>
            <a:pPr lvl="2">
              <a:buFont typeface="Wingdings" pitchFamily="2" charset="2"/>
              <a:buChar char="q"/>
            </a:pPr>
            <a:endParaRPr lang="en-US" dirty="0" smtClean="0"/>
          </a:p>
          <a:p>
            <a:pPr>
              <a:buFont typeface="Wingdings" pitchFamily="2" charset="2"/>
              <a:buNone/>
            </a:pPr>
            <a:r>
              <a:rPr lang="en-US" dirty="0" smtClean="0"/>
              <a:t>As</a:t>
            </a:r>
            <a:r>
              <a:rPr lang="en-US" baseline="0" dirty="0" smtClean="0"/>
              <a:t> well, we were told that t</a:t>
            </a:r>
            <a:r>
              <a:rPr lang="en-US" dirty="0" smtClean="0"/>
              <a:t>he checklist could be used for policy development, audits, and prioritization of capital improvements </a:t>
            </a:r>
          </a:p>
          <a:p>
            <a:pPr>
              <a:buFont typeface="Wingdings" pitchFamily="2" charset="2"/>
              <a:buNone/>
            </a:pPr>
            <a:endParaRPr lang="en-US" dirty="0" smtClean="0"/>
          </a:p>
          <a:p>
            <a:pPr>
              <a:buFont typeface="Wingdings" pitchFamily="2" charset="2"/>
              <a:buNone/>
            </a:pPr>
            <a:r>
              <a:rPr lang="en-US" dirty="0" smtClean="0"/>
              <a:t>It</a:t>
            </a:r>
            <a:r>
              <a:rPr lang="en-US" baseline="0" dirty="0" smtClean="0"/>
              <a:t> also was felt to have b</a:t>
            </a:r>
            <a:r>
              <a:rPr lang="en-US" dirty="0" smtClean="0"/>
              <a:t>enefit as a stand alone tool for decision-makers</a:t>
            </a:r>
          </a:p>
          <a:p>
            <a:endParaRPr lang="en-US" dirty="0"/>
          </a:p>
        </p:txBody>
      </p:sp>
    </p:spTree>
    <p:extLst>
      <p:ext uri="{BB962C8B-B14F-4D97-AF65-F5344CB8AC3E}">
        <p14:creationId xmlns:p14="http://schemas.microsoft.com/office/powerpoint/2010/main" val="1961388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3513" y="1171575"/>
            <a:ext cx="4219575" cy="3163888"/>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CA" dirty="0" smtClean="0"/>
              <a:t>With</a:t>
            </a:r>
            <a:r>
              <a:rPr lang="en-CA" baseline="0" dirty="0" smtClean="0"/>
              <a:t> less parking stalls required, a </a:t>
            </a:r>
            <a:r>
              <a:rPr lang="en-CA" dirty="0" smtClean="0"/>
              <a:t>smaller site</a:t>
            </a:r>
            <a:r>
              <a:rPr lang="en-CA" baseline="0" dirty="0" smtClean="0"/>
              <a:t> could be targeted</a:t>
            </a:r>
            <a:r>
              <a:rPr lang="en-CA" dirty="0" smtClean="0"/>
              <a:t>, a car</a:t>
            </a:r>
            <a:r>
              <a:rPr lang="en-CA" baseline="0" dirty="0" smtClean="0"/>
              <a:t> share could be considered, and more bike parking could be allocated instead</a:t>
            </a:r>
          </a:p>
          <a:p>
            <a:endParaRPr lang="en-CA" baseline="0" dirty="0" smtClean="0"/>
          </a:p>
          <a:p>
            <a:r>
              <a:rPr lang="en-CA" baseline="0" dirty="0" smtClean="0"/>
              <a:t>Our partners loved the checklist, but the process for incorporating it into current processes did not seem so straight forward, especially the entire checklist as is</a:t>
            </a:r>
          </a:p>
          <a:p>
            <a:endParaRPr lang="en-CA" baseline="0" dirty="0" smtClean="0"/>
          </a:p>
          <a:p>
            <a:r>
              <a:rPr lang="en-CA" baseline="0" dirty="0" smtClean="0"/>
              <a:t>For some of our partners, the checklist was being introduced at later stages of their project, so the opportunities for change were limited</a:t>
            </a:r>
          </a:p>
          <a:p>
            <a:endParaRPr lang="en-CA" baseline="0" dirty="0" smtClean="0"/>
          </a:p>
          <a:p>
            <a:r>
              <a:rPr lang="en-CA" baseline="0" dirty="0" smtClean="0"/>
              <a:t>There are bureaucratic realities to deal with, such as funding delays that halts the development, that have been a challenge when you are working on a timeline</a:t>
            </a:r>
          </a:p>
          <a:p>
            <a:endParaRPr lang="en-CA" baseline="0" dirty="0" smtClean="0"/>
          </a:p>
          <a:p>
            <a:r>
              <a:rPr lang="en-CA" baseline="0" dirty="0" smtClean="0"/>
              <a:t>Finally, we have found that a few internal champions, such as our VP and the City planners we work with, to be invaluable as agents of change.</a:t>
            </a:r>
          </a:p>
        </p:txBody>
      </p:sp>
    </p:spTree>
    <p:extLst>
      <p:ext uri="{BB962C8B-B14F-4D97-AF65-F5344CB8AC3E}">
        <p14:creationId xmlns:p14="http://schemas.microsoft.com/office/powerpoint/2010/main" val="2027660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a:prstGeom prst="rect">
            <a:avLst/>
          </a:prstGeom>
          <a:noFill/>
          <a:ln w="12700">
            <a:solidFill>
              <a:prstClr val="black"/>
            </a:solidFill>
          </a:ln>
        </p:spPr>
      </p:sp>
      <p:sp>
        <p:nvSpPr>
          <p:cNvPr id="3" name="Notes Placeholder 2"/>
          <p:cNvSpPr>
            <a:spLocks noGrp="1"/>
          </p:cNvSpPr>
          <p:nvPr>
            <p:ph type="body" idx="1"/>
          </p:nvPr>
        </p:nvSpPr>
        <p:spPr/>
        <p:txBody>
          <a:bodyPr/>
          <a:lstStyle/>
          <a:p>
            <a:pPr defTabSz="922904">
              <a:defRPr/>
            </a:pPr>
            <a:r>
              <a:rPr lang="en-US" dirty="0" smtClean="0"/>
              <a:t>Educated key decision makers among our partners about key aspects of active</a:t>
            </a:r>
            <a:r>
              <a:rPr lang="en-US" baseline="0" dirty="0" smtClean="0"/>
              <a:t> design</a:t>
            </a:r>
            <a:endParaRPr lang="en-US" dirty="0" smtClean="0"/>
          </a:p>
          <a:p>
            <a:r>
              <a:rPr lang="en-US" dirty="0" smtClean="0"/>
              <a:t>We</a:t>
            </a:r>
            <a:r>
              <a:rPr lang="en-US" baseline="0" dirty="0" smtClean="0"/>
              <a:t> have a better u</a:t>
            </a:r>
            <a:r>
              <a:rPr lang="en-US" dirty="0" smtClean="0"/>
              <a:t>nderstanding of their process and tools for decision making at various stages of development </a:t>
            </a:r>
          </a:p>
          <a:p>
            <a:r>
              <a:rPr lang="en-US" dirty="0" smtClean="0"/>
              <a:t>Continue</a:t>
            </a:r>
            <a:r>
              <a:rPr lang="en-US" baseline="0" dirty="0" smtClean="0"/>
              <a:t> to refine the</a:t>
            </a:r>
            <a:r>
              <a:rPr lang="en-US" dirty="0" smtClean="0"/>
              <a:t> Active Design Checklist to better meet the needs of our partners, and have</a:t>
            </a:r>
          </a:p>
          <a:p>
            <a:r>
              <a:rPr lang="en-US" dirty="0" smtClean="0"/>
              <a:t>Gained</a:t>
            </a:r>
            <a:r>
              <a:rPr lang="en-US" baseline="0" dirty="0" smtClean="0"/>
              <a:t> i</a:t>
            </a:r>
            <a:r>
              <a:rPr lang="en-US" dirty="0" smtClean="0"/>
              <a:t>nsight into challenges of applying certain checklist criteria</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Very</a:t>
            </a:r>
            <a:r>
              <a:rPr lang="en-US" baseline="0" dirty="0" smtClean="0"/>
              <a:t> importantly, r</a:t>
            </a:r>
            <a:r>
              <a:rPr lang="en-US" dirty="0" smtClean="0"/>
              <a:t>elationships with key decision makers within our own organizations have been established and we have</a:t>
            </a:r>
          </a:p>
          <a:p>
            <a:r>
              <a:rPr lang="en-US" dirty="0" smtClean="0"/>
              <a:t>Identified</a:t>
            </a:r>
            <a:r>
              <a:rPr lang="en-US" baseline="0" dirty="0" smtClean="0"/>
              <a:t> some </a:t>
            </a:r>
            <a:r>
              <a:rPr lang="en-US" dirty="0" smtClean="0"/>
              <a:t>opportunities to influence policy change at</a:t>
            </a:r>
            <a:r>
              <a:rPr lang="en-US" baseline="0" dirty="0" smtClean="0"/>
              <a:t> the </a:t>
            </a:r>
            <a:r>
              <a:rPr lang="en-US" dirty="0" smtClean="0"/>
              <a:t>RFP and selection stages</a:t>
            </a:r>
            <a:r>
              <a:rPr lang="en-US" baseline="0" dirty="0" smtClean="0"/>
              <a:t> within the WRHA</a:t>
            </a:r>
            <a:endParaRPr lang="en-US" dirty="0" smtClean="0"/>
          </a:p>
          <a:p>
            <a:pPr defTabSz="922904">
              <a:defRPr/>
            </a:pPr>
            <a:endParaRPr lang="en-US" dirty="0" smtClean="0"/>
          </a:p>
          <a:p>
            <a:endParaRPr lang="en-US" dirty="0"/>
          </a:p>
        </p:txBody>
      </p:sp>
    </p:spTree>
    <p:extLst>
      <p:ext uri="{BB962C8B-B14F-4D97-AF65-F5344CB8AC3E}">
        <p14:creationId xmlns:p14="http://schemas.microsoft.com/office/powerpoint/2010/main" val="1727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xfrm>
            <a:off x="1200150" y="703263"/>
            <a:ext cx="4686300" cy="3514725"/>
          </a:xfrm>
          <a:prstGeom prst="rect">
            <a:avLst/>
          </a:prstGeom>
          <a:noFill/>
          <a:ln>
            <a:solidFill>
              <a:srgbClr val="000000"/>
            </a:solidFill>
            <a:miter lim="800000"/>
            <a:headEnd/>
            <a:tailEnd/>
          </a:ln>
        </p:spPr>
      </p:sp>
      <p:sp>
        <p:nvSpPr>
          <p:cNvPr id="27650" name="Notes Placeholder 2"/>
          <p:cNvSpPr>
            <a:spLocks noGrp="1"/>
          </p:cNvSpPr>
          <p:nvPr>
            <p:ph type="body" idx="1"/>
          </p:nvPr>
        </p:nvSpPr>
        <p:spPr bwMode="auto"/>
        <p:txBody>
          <a:bodyPr wrap="square" numCol="1" anchor="t" anchorCtr="0" compatLnSpc="1">
            <a:prstTxWarp prst="textNoShape">
              <a:avLst/>
            </a:prstTxWarp>
            <a:normAutofit/>
          </a:bodyPr>
          <a:lstStyle/>
          <a:p>
            <a:pPr defTabSz="975140">
              <a:defRPr/>
            </a:pPr>
            <a:endParaRPr lang="en-US" dirty="0" smtClean="0"/>
          </a:p>
        </p:txBody>
      </p:sp>
      <p:sp>
        <p:nvSpPr>
          <p:cNvPr id="28675" name="Slide Number Placeholder 3"/>
          <p:cNvSpPr>
            <a:spLocks noGrp="1"/>
          </p:cNvSpPr>
          <p:nvPr>
            <p:ph type="sldNum" sz="quarter" idx="4294967295"/>
          </p:nvPr>
        </p:nvSpPr>
        <p:spPr bwMode="auto">
          <a:xfrm>
            <a:off x="4013494" y="8902049"/>
            <a:ext cx="3071502" cy="468951"/>
          </a:xfrm>
          <a:prstGeom prst="rect">
            <a:avLst/>
          </a:prstGeom>
          <a:noFill/>
          <a:ln>
            <a:miter lim="800000"/>
            <a:headEnd/>
            <a:tailEnd/>
          </a:ln>
        </p:spPr>
        <p:txBody>
          <a:bodyPr lIns="97515" tIns="48757" rIns="97515" bIns="48757"/>
          <a:lstStyle/>
          <a:p>
            <a:fld id="{635BDB8A-1C23-44DA-A43F-2603F1647D00}" type="slidenum">
              <a:rPr lang="en-CA"/>
              <a:pPr/>
              <a:t>25</a:t>
            </a:fld>
            <a:endParaRPr lang="en-CA" dirty="0"/>
          </a:p>
        </p:txBody>
      </p:sp>
    </p:spTree>
    <p:extLst>
      <p:ext uri="{BB962C8B-B14F-4D97-AF65-F5344CB8AC3E}">
        <p14:creationId xmlns:p14="http://schemas.microsoft.com/office/powerpoint/2010/main" val="408826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FCA7A43-1C8C-4BBD-879D-CBC975F54641}" type="datetimeFigureOut">
              <a:rPr lang="en-US"/>
              <a:pPr>
                <a:defRPr/>
              </a:pPr>
              <a:t>6/9/2014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67B2E6-17E7-412E-BB75-F9F44DFFC8B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BE4C835-CD70-499B-9E9A-6A89CB61E043}" type="datetimeFigureOut">
              <a:rPr lang="en-US"/>
              <a:pPr>
                <a:defRPr/>
              </a:pPr>
              <a:t>6/9/2014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93163FF-CC11-4E37-A5D7-8F37EFD705F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63DA89A-2986-4874-8980-2E1ED2473D10}" type="datetimeFigureOut">
              <a:rPr lang="en-US"/>
              <a:pPr>
                <a:defRPr/>
              </a:pPr>
              <a:t>6/9/2014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1D6F3A4-3721-4628-A7B1-3E3398039D1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E3F414C-4421-43DE-8F09-843F5D62D6CA}" type="datetimeFigureOut">
              <a:rPr lang="en-US"/>
              <a:pPr>
                <a:defRPr/>
              </a:pPr>
              <a:t>6/9/2014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191691E-145E-4358-B70D-A0B23D804C5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C63BEDC-1C0C-49DD-9193-FE1D40B1A884}" type="datetimeFigureOut">
              <a:rPr lang="en-US"/>
              <a:pPr>
                <a:defRPr/>
              </a:pPr>
              <a:t>6/9/2014</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F4DDFD4-FC4E-4A7D-B04E-3FD9588F7E7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ECE0CC1-DFB0-47B1-8F71-21C38D4D0187}" type="datetimeFigureOut">
              <a:rPr lang="en-US"/>
              <a:pPr>
                <a:defRPr/>
              </a:pPr>
              <a:t>6/9/2014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2F56585-CE2B-44EF-9113-3C9D3A688CF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AB16EF-F5DA-4507-BF4C-6D422684676C}" type="datetimeFigureOut">
              <a:rPr lang="en-US"/>
              <a:pPr>
                <a:defRPr/>
              </a:pPr>
              <a:t>6/9/2014</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3EAA46CC-6203-44F8-9E15-8D6A7FB9A7C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8FBB81E-779B-465A-A057-124EECC01272}" type="datetimeFigureOut">
              <a:rPr lang="en-US"/>
              <a:pPr>
                <a:defRPr/>
              </a:pPr>
              <a:t>6/9/2014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8708EAD-90B1-4247-8A7D-EA0DFCEB276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A5D412C-B18D-4890-ADDC-1EB31B37BF4F}" type="datetimeFigureOut">
              <a:rPr lang="en-US"/>
              <a:pPr>
                <a:defRPr/>
              </a:pPr>
              <a:t>6/9/2014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0AE289C-626D-4C13-A766-89BDA6E2FAE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320672C-8E6F-4C4B-BC88-86E412DAE1AA}" type="datetimeFigureOut">
              <a:rPr lang="en-US"/>
              <a:pPr>
                <a:defRPr/>
              </a:pPr>
              <a:t>6/9/2014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3B9B5BD-50D0-4DB1-A9CB-1DC4105C9A0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253761B-386E-4B8A-8532-81DB29F3524C}" type="datetimeFigureOut">
              <a:rPr lang="en-US"/>
              <a:pPr>
                <a:defRPr/>
              </a:pPr>
              <a:t>6/9/2014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AF80B2-7CF4-40AD-839C-57561873514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545ADC2-2AEE-4727-A92B-A2E05EFD6AB3}" type="datetimeFigureOut">
              <a:rPr lang="en-US"/>
              <a:pPr>
                <a:defRPr/>
              </a:pPr>
              <a:t>6/9/2014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D6572A4-7BF1-4E14-8359-8C206BDCF7E8}" type="slidenum">
              <a:rPr lang="en-US"/>
              <a:pPr>
                <a:defRPr/>
              </a:pPr>
              <a:t>‹#›</a:t>
            </a:fld>
            <a:endParaRPr lang="en-US" dirty="0"/>
          </a:p>
        </p:txBody>
      </p:sp>
      <p:pic>
        <p:nvPicPr>
          <p:cNvPr id="1031" name="Picture 2"/>
          <p:cNvPicPr>
            <a:picLocks noChangeAspect="1" noChangeArrowheads="1"/>
          </p:cNvPicPr>
          <p:nvPr/>
        </p:nvPicPr>
        <p:blipFill>
          <a:blip r:embed="rId13" cstate="screen"/>
          <a:srcRect/>
          <a:stretch>
            <a:fillRect/>
          </a:stretch>
        </p:blipFill>
        <p:spPr bwMode="auto">
          <a:xfrm>
            <a:off x="0" y="-26988"/>
            <a:ext cx="9144000" cy="685800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15.jpeg"/><Relationship Id="rId5" Type="http://schemas.openxmlformats.org/officeDocument/2006/relationships/image" Target="../media/image14.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mailto:lrichards@wrha.m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p:cNvPicPr>
            <a:picLocks noChangeAspect="1" noChangeArrowheads="1"/>
          </p:cNvPicPr>
          <p:nvPr/>
        </p:nvPicPr>
        <p:blipFill>
          <a:blip r:embed="rId3" cstate="screen"/>
          <a:srcRect/>
          <a:stretch>
            <a:fillRect/>
          </a:stretch>
        </p:blipFill>
        <p:spPr bwMode="auto">
          <a:xfrm>
            <a:off x="-18306" y="-1024389"/>
            <a:ext cx="9144000" cy="7875915"/>
          </a:xfrm>
          <a:prstGeom prst="rect">
            <a:avLst/>
          </a:prstGeom>
          <a:noFill/>
          <a:ln w="9525">
            <a:noFill/>
            <a:miter lim="800000"/>
            <a:headEnd/>
            <a:tailEnd/>
          </a:ln>
        </p:spPr>
      </p:pic>
      <p:sp>
        <p:nvSpPr>
          <p:cNvPr id="27650" name="Title 1"/>
          <p:cNvSpPr>
            <a:spLocks noGrp="1"/>
          </p:cNvSpPr>
          <p:nvPr>
            <p:ph type="ctrTitle" idx="4294967295"/>
          </p:nvPr>
        </p:nvSpPr>
        <p:spPr>
          <a:xfrm>
            <a:off x="899592" y="908720"/>
            <a:ext cx="7772400" cy="1470025"/>
          </a:xfrm>
        </p:spPr>
        <p:txBody>
          <a:bodyPr/>
          <a:lstStyle/>
          <a:p>
            <a:pPr eaLnBrk="1" hangingPunct="1"/>
            <a:r>
              <a:rPr lang="en-CA" sz="4000" b="1" dirty="0" smtClean="0"/>
              <a:t>Applying a Health Lens to </a:t>
            </a:r>
            <a:br>
              <a:rPr lang="en-CA" sz="4000" b="1" dirty="0" smtClean="0"/>
            </a:br>
            <a:r>
              <a:rPr lang="en-CA" sz="4000" b="1" dirty="0" smtClean="0"/>
              <a:t>Public Facility Design</a:t>
            </a:r>
          </a:p>
        </p:txBody>
      </p:sp>
      <p:sp>
        <p:nvSpPr>
          <p:cNvPr id="27651" name="Subtitle 2"/>
          <p:cNvSpPr>
            <a:spLocks noGrp="1"/>
          </p:cNvSpPr>
          <p:nvPr>
            <p:ph type="subTitle" idx="4294967295"/>
          </p:nvPr>
        </p:nvSpPr>
        <p:spPr>
          <a:xfrm>
            <a:off x="79851" y="4941168"/>
            <a:ext cx="9040812" cy="2592561"/>
          </a:xfrm>
        </p:spPr>
        <p:txBody>
          <a:bodyPr/>
          <a:lstStyle/>
          <a:p>
            <a:pPr marL="0" indent="0" algn="ctr" eaLnBrk="1" hangingPunct="1">
              <a:lnSpc>
                <a:spcPct val="80000"/>
              </a:lnSpc>
              <a:buFont typeface="Arial" charset="0"/>
              <a:buNone/>
            </a:pPr>
            <a:endParaRPr lang="en-CA" sz="2000" dirty="0" smtClean="0">
              <a:solidFill>
                <a:srgbClr val="898989"/>
              </a:solidFill>
            </a:endParaRPr>
          </a:p>
          <a:p>
            <a:pPr marL="0" indent="0" algn="ctr">
              <a:buNone/>
            </a:pPr>
            <a:r>
              <a:rPr lang="en-US" sz="2000" b="1" dirty="0"/>
              <a:t>Dr. Lisa Richards, Medical Officer of </a:t>
            </a:r>
            <a:r>
              <a:rPr lang="en-US" sz="2000" b="1" dirty="0" smtClean="0"/>
              <a:t>Health, Winnipeg Regional Health Authority</a:t>
            </a:r>
            <a:endParaRPr lang="en-US" sz="2000" b="1" dirty="0"/>
          </a:p>
          <a:p>
            <a:pPr marL="0" indent="0" algn="ctr">
              <a:buNone/>
            </a:pPr>
            <a:r>
              <a:rPr lang="en-CA" sz="2000" dirty="0" smtClean="0">
                <a:cs typeface="Arial" charset="0"/>
              </a:rPr>
              <a:t>CPHA </a:t>
            </a:r>
            <a:r>
              <a:rPr lang="en-CA" sz="2000" dirty="0">
                <a:cs typeface="Arial" charset="0"/>
              </a:rPr>
              <a:t>Conference, </a:t>
            </a:r>
            <a:r>
              <a:rPr lang="en-CA" sz="2000" dirty="0" smtClean="0">
                <a:cs typeface="Arial" charset="0"/>
              </a:rPr>
              <a:t>Toronto</a:t>
            </a:r>
          </a:p>
          <a:p>
            <a:pPr marL="0" indent="0" algn="ctr">
              <a:buNone/>
            </a:pPr>
            <a:r>
              <a:rPr lang="en-CA" sz="2000" dirty="0" smtClean="0">
                <a:cs typeface="Arial" charset="0"/>
              </a:rPr>
              <a:t>May 28, 2014</a:t>
            </a:r>
            <a:endParaRPr lang="en-CA" sz="2000" dirty="0">
              <a:cs typeface="Arial" charset="0"/>
            </a:endParaRPr>
          </a:p>
        </p:txBody>
      </p:sp>
      <p:pic>
        <p:nvPicPr>
          <p:cNvPr id="5" name="Picture 4"/>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17022" y="-328596"/>
            <a:ext cx="2341672" cy="135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under recognition CPAC english horizontal"/>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369842" y="-201125"/>
            <a:ext cx="4191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CLASP Project Team</a:t>
            </a:r>
            <a:endParaRPr lang="en-CA" b="1" dirty="0"/>
          </a:p>
        </p:txBody>
      </p:sp>
      <p:sp>
        <p:nvSpPr>
          <p:cNvPr id="3" name="Content Placeholder 2"/>
          <p:cNvSpPr>
            <a:spLocks noGrp="1"/>
          </p:cNvSpPr>
          <p:nvPr>
            <p:ph idx="1"/>
          </p:nvPr>
        </p:nvSpPr>
        <p:spPr>
          <a:xfrm>
            <a:off x="457200" y="1600200"/>
            <a:ext cx="8686800" cy="4525963"/>
          </a:xfrm>
        </p:spPr>
        <p:txBody>
          <a:bodyPr/>
          <a:lstStyle/>
          <a:p>
            <a:pPr marL="0" indent="0">
              <a:buNone/>
            </a:pPr>
            <a:r>
              <a:rPr lang="en-CA" sz="2800" b="1" dirty="0" smtClean="0"/>
              <a:t>WRHA- Population and Public Health Program</a:t>
            </a:r>
          </a:p>
          <a:p>
            <a:pPr lvl="1">
              <a:buFont typeface="Wingdings" panose="05000000000000000000" pitchFamily="2" charset="2"/>
              <a:buChar char="v"/>
            </a:pPr>
            <a:r>
              <a:rPr lang="en-CA" sz="2400" dirty="0" smtClean="0"/>
              <a:t>Deanna Betteridge- Physical Activity Promotion Manager</a:t>
            </a:r>
          </a:p>
          <a:p>
            <a:pPr lvl="1">
              <a:buFont typeface="Wingdings" panose="05000000000000000000" pitchFamily="2" charset="2"/>
              <a:buChar char="v"/>
            </a:pPr>
            <a:r>
              <a:rPr lang="en-CA" sz="2400" dirty="0" smtClean="0"/>
              <a:t>Sarah Prowse- Acting Physical Activity Promotion Manger</a:t>
            </a:r>
          </a:p>
          <a:p>
            <a:pPr lvl="1">
              <a:buFont typeface="Wingdings" panose="05000000000000000000" pitchFamily="2" charset="2"/>
              <a:buChar char="v"/>
            </a:pPr>
            <a:r>
              <a:rPr lang="en-CA" sz="2400" dirty="0" smtClean="0"/>
              <a:t>Shelagh Graham- Healthy Built Environment Specialist</a:t>
            </a:r>
          </a:p>
          <a:p>
            <a:pPr lvl="1">
              <a:buFont typeface="Wingdings" panose="05000000000000000000" pitchFamily="2" charset="2"/>
              <a:buChar char="v"/>
            </a:pPr>
            <a:r>
              <a:rPr lang="en-CA" sz="2400" dirty="0" smtClean="0"/>
              <a:t>Dr. Lisa Richards- Medical Officer of Health</a:t>
            </a:r>
          </a:p>
          <a:p>
            <a:pPr lvl="1">
              <a:buFont typeface="Wingdings" panose="05000000000000000000" pitchFamily="2" charset="2"/>
              <a:buChar char="v"/>
            </a:pPr>
            <a:r>
              <a:rPr lang="en-CA" sz="2400" dirty="0"/>
              <a:t>Dr. Lawrence Elliott- Medical </a:t>
            </a:r>
            <a:r>
              <a:rPr lang="en-CA" sz="2400" dirty="0" smtClean="0"/>
              <a:t>Director</a:t>
            </a:r>
          </a:p>
          <a:p>
            <a:pPr marL="0" indent="0">
              <a:buNone/>
            </a:pPr>
            <a:r>
              <a:rPr lang="en-CA" sz="2800" b="1" dirty="0" smtClean="0"/>
              <a:t>City of Winnipeg- Planning, Property &amp; Development</a:t>
            </a:r>
          </a:p>
          <a:p>
            <a:pPr lvl="1">
              <a:buFont typeface="Wingdings" panose="05000000000000000000" pitchFamily="2" charset="2"/>
              <a:buChar char="v"/>
            </a:pPr>
            <a:r>
              <a:rPr lang="en-CA" sz="2400" dirty="0" smtClean="0"/>
              <a:t>Andrew Ross- Planner, Urban Planning Division</a:t>
            </a:r>
          </a:p>
          <a:p>
            <a:pPr lvl="1">
              <a:buFont typeface="Wingdings" panose="05000000000000000000" pitchFamily="2" charset="2"/>
              <a:buChar char="v"/>
            </a:pPr>
            <a:r>
              <a:rPr lang="en-CA" sz="2400" dirty="0" smtClean="0"/>
              <a:t>Susanne Dewey-</a:t>
            </a:r>
            <a:r>
              <a:rPr lang="en-CA" sz="2400" dirty="0" err="1" smtClean="0"/>
              <a:t>Povoledo</a:t>
            </a:r>
            <a:r>
              <a:rPr lang="en-CA" sz="2400" dirty="0" smtClean="0"/>
              <a:t>- Planner</a:t>
            </a:r>
          </a:p>
          <a:p>
            <a:pPr lvl="1"/>
            <a:endParaRPr lang="en-CA" dirty="0"/>
          </a:p>
        </p:txBody>
      </p:sp>
    </p:spTree>
    <p:extLst>
      <p:ext uri="{BB962C8B-B14F-4D97-AF65-F5344CB8AC3E}">
        <p14:creationId xmlns:p14="http://schemas.microsoft.com/office/powerpoint/2010/main" val="2758961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Overview</a:t>
            </a:r>
            <a:endParaRPr lang="en-CA" b="1" dirty="0"/>
          </a:p>
        </p:txBody>
      </p:sp>
      <p:sp>
        <p:nvSpPr>
          <p:cNvPr id="3" name="Content Placeholder 2"/>
          <p:cNvSpPr>
            <a:spLocks noGrp="1"/>
          </p:cNvSpPr>
          <p:nvPr>
            <p:ph idx="1"/>
          </p:nvPr>
        </p:nvSpPr>
        <p:spPr>
          <a:xfrm>
            <a:off x="539552" y="1484784"/>
            <a:ext cx="8229600" cy="5602142"/>
          </a:xfrm>
        </p:spPr>
        <p:txBody>
          <a:bodyPr/>
          <a:lstStyle/>
          <a:p>
            <a:pPr>
              <a:buFont typeface="Wingdings" pitchFamily="2" charset="2"/>
              <a:buChar char="v"/>
            </a:pPr>
            <a:r>
              <a:rPr lang="en-CA" dirty="0" smtClean="0"/>
              <a:t>Background</a:t>
            </a:r>
          </a:p>
          <a:p>
            <a:pPr>
              <a:buFont typeface="Wingdings" pitchFamily="2" charset="2"/>
              <a:buChar char="v"/>
            </a:pPr>
            <a:r>
              <a:rPr lang="en-CA" dirty="0" smtClean="0"/>
              <a:t>Objectives</a:t>
            </a:r>
          </a:p>
          <a:p>
            <a:pPr>
              <a:buFont typeface="Wingdings" pitchFamily="2" charset="2"/>
              <a:buChar char="v"/>
            </a:pPr>
            <a:r>
              <a:rPr lang="en-CA" dirty="0" smtClean="0"/>
              <a:t>Partnerships (4)</a:t>
            </a:r>
          </a:p>
          <a:p>
            <a:pPr>
              <a:buFont typeface="Wingdings" pitchFamily="2" charset="2"/>
              <a:buChar char="v"/>
            </a:pPr>
            <a:r>
              <a:rPr lang="en-CA" dirty="0" smtClean="0"/>
              <a:t>Tool: Active Design Checklist</a:t>
            </a:r>
          </a:p>
          <a:p>
            <a:pPr>
              <a:buFont typeface="Wingdings" pitchFamily="2" charset="2"/>
              <a:buChar char="v"/>
            </a:pPr>
            <a:r>
              <a:rPr lang="en-CA" dirty="0" smtClean="0"/>
              <a:t>Preliminary Findings</a:t>
            </a:r>
          </a:p>
          <a:p>
            <a:pPr>
              <a:buFont typeface="Wingdings" pitchFamily="2" charset="2"/>
              <a:buChar char="v"/>
            </a:pPr>
            <a:r>
              <a:rPr lang="en-CA" dirty="0" smtClean="0"/>
              <a:t>Reflections &amp;Successes</a:t>
            </a:r>
          </a:p>
        </p:txBody>
      </p:sp>
    </p:spTree>
    <p:extLst>
      <p:ext uri="{BB962C8B-B14F-4D97-AF65-F5344CB8AC3E}">
        <p14:creationId xmlns:p14="http://schemas.microsoft.com/office/powerpoint/2010/main" val="985358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46" y="887049"/>
            <a:ext cx="9144000" cy="4832092"/>
          </a:xfrm>
          <a:prstGeom prst="rect">
            <a:avLst/>
          </a:prstGeom>
          <a:noFill/>
        </p:spPr>
        <p:txBody>
          <a:bodyPr wrap="square" lIns="0" tIns="0" rIns="0" bIns="0" rtlCol="0">
            <a:spAutoFit/>
          </a:bodyPr>
          <a:lstStyle/>
          <a:p>
            <a:pPr algn="just"/>
            <a:r>
              <a:rPr lang="en-US" sz="2800" dirty="0">
                <a:solidFill>
                  <a:schemeClr val="bg1">
                    <a:lumMod val="85000"/>
                  </a:schemeClr>
                </a:solidFill>
                <a:latin typeface="+mn-lt"/>
              </a:rPr>
              <a:t>Social Planning </a:t>
            </a:r>
            <a:r>
              <a:rPr lang="en-US" sz="2800" dirty="0" smtClean="0">
                <a:solidFill>
                  <a:schemeClr val="bg1">
                    <a:lumMod val="85000"/>
                  </a:schemeClr>
                </a:solidFill>
                <a:latin typeface="+mn-lt"/>
              </a:rPr>
              <a:t>Council</a:t>
            </a:r>
            <a:r>
              <a:rPr lang="en-US" sz="2800" b="1" dirty="0">
                <a:solidFill>
                  <a:schemeClr val="bg1">
                    <a:lumMod val="85000"/>
                  </a:schemeClr>
                </a:solidFill>
                <a:latin typeface="Courier New"/>
                <a:cs typeface="Courier New"/>
              </a:rPr>
              <a:t> ∙ </a:t>
            </a:r>
            <a:r>
              <a:rPr lang="en-US" sz="2800" dirty="0" smtClean="0">
                <a:solidFill>
                  <a:schemeClr val="bg1">
                    <a:lumMod val="85000"/>
                  </a:schemeClr>
                </a:solidFill>
                <a:latin typeface="+mn-lt"/>
              </a:rPr>
              <a:t>MMM Group </a:t>
            </a:r>
            <a:r>
              <a:rPr lang="en-US" sz="2800" dirty="0" smtClean="0">
                <a:solidFill>
                  <a:schemeClr val="bg1">
                    <a:lumMod val="85000"/>
                  </a:schemeClr>
                </a:solidFill>
                <a:latin typeface="Courier New"/>
                <a:cs typeface="Courier New"/>
              </a:rPr>
              <a:t>∙ </a:t>
            </a:r>
            <a:r>
              <a:rPr lang="en-US" sz="2800" dirty="0" smtClean="0">
                <a:solidFill>
                  <a:schemeClr val="bg1">
                    <a:lumMod val="85000"/>
                  </a:schemeClr>
                </a:solidFill>
                <a:latin typeface="+mn-lt"/>
              </a:rPr>
              <a:t>Province </a:t>
            </a:r>
            <a:r>
              <a:rPr lang="en-US" sz="2800" dirty="0">
                <a:solidFill>
                  <a:schemeClr val="bg1">
                    <a:lumMod val="85000"/>
                  </a:schemeClr>
                </a:solidFill>
                <a:latin typeface="+mn-lt"/>
              </a:rPr>
              <a:t>of Manitoba (Local Government; Healthy Living, Seniors &amp; Consumer Affairs; Manitoba Health</a:t>
            </a:r>
            <a:r>
              <a:rPr lang="en-US" sz="2800" dirty="0" smtClean="0">
                <a:solidFill>
                  <a:schemeClr val="bg1">
                    <a:lumMod val="85000"/>
                  </a:schemeClr>
                </a:solidFill>
                <a:latin typeface="+mn-lt"/>
              </a:rPr>
              <a:t>) </a:t>
            </a:r>
            <a:r>
              <a:rPr lang="en-US" sz="2800" b="1" dirty="0">
                <a:solidFill>
                  <a:schemeClr val="bg1">
                    <a:lumMod val="85000"/>
                  </a:schemeClr>
                </a:solidFill>
                <a:latin typeface="Courier New"/>
                <a:cs typeface="Courier New"/>
              </a:rPr>
              <a:t>∙</a:t>
            </a:r>
            <a:r>
              <a:rPr lang="en-US" sz="2800" dirty="0" smtClean="0">
                <a:solidFill>
                  <a:schemeClr val="bg1">
                    <a:lumMod val="85000"/>
                  </a:schemeClr>
                </a:solidFill>
                <a:latin typeface="+mn-lt"/>
              </a:rPr>
              <a:t> </a:t>
            </a:r>
            <a:r>
              <a:rPr lang="en-US" sz="2800" dirty="0">
                <a:solidFill>
                  <a:schemeClr val="bg1">
                    <a:lumMod val="85000"/>
                  </a:schemeClr>
                </a:solidFill>
                <a:latin typeface="+mn-lt"/>
              </a:rPr>
              <a:t>University of Manitoba (City Planning; Office of Sustainability; Kinesiology &amp; Recreation Management</a:t>
            </a:r>
            <a:r>
              <a:rPr lang="en-US" sz="2800" dirty="0" smtClean="0">
                <a:solidFill>
                  <a:schemeClr val="bg1">
                    <a:lumMod val="85000"/>
                  </a:schemeClr>
                </a:solidFill>
                <a:latin typeface="+mn-lt"/>
              </a:rPr>
              <a:t>)</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 </a:t>
            </a:r>
            <a:r>
              <a:rPr lang="en-US" sz="2800" dirty="0">
                <a:solidFill>
                  <a:schemeClr val="bg1">
                    <a:lumMod val="85000"/>
                  </a:schemeClr>
                </a:solidFill>
                <a:latin typeface="+mn-lt"/>
              </a:rPr>
              <a:t>Bike </a:t>
            </a:r>
            <a:r>
              <a:rPr lang="en-US" sz="2800" dirty="0" smtClean="0">
                <a:solidFill>
                  <a:schemeClr val="bg1">
                    <a:lumMod val="85000"/>
                  </a:schemeClr>
                </a:solidFill>
                <a:latin typeface="+mn-lt"/>
              </a:rPr>
              <a:t>Winnipeg </a:t>
            </a:r>
            <a:r>
              <a:rPr lang="en-US" sz="2800" b="1" dirty="0">
                <a:solidFill>
                  <a:schemeClr val="bg1">
                    <a:lumMod val="85000"/>
                  </a:schemeClr>
                </a:solidFill>
                <a:latin typeface="Courier New"/>
                <a:cs typeface="Courier New"/>
              </a:rPr>
              <a:t>∙</a:t>
            </a:r>
            <a:r>
              <a:rPr lang="en-US" sz="2800" dirty="0" smtClean="0">
                <a:solidFill>
                  <a:schemeClr val="bg1">
                    <a:lumMod val="85000"/>
                  </a:schemeClr>
                </a:solidFill>
                <a:latin typeface="+mn-lt"/>
              </a:rPr>
              <a:t> </a:t>
            </a:r>
            <a:r>
              <a:rPr lang="en-US" sz="2800" dirty="0">
                <a:solidFill>
                  <a:schemeClr val="bg1">
                    <a:lumMod val="85000"/>
                  </a:schemeClr>
                </a:solidFill>
                <a:latin typeface="+mn-lt"/>
              </a:rPr>
              <a:t>City of Winnipeg (Council; Public Works; Planning, Property &amp; Development; Winnipeg </a:t>
            </a:r>
            <a:r>
              <a:rPr lang="en-US" sz="2800" dirty="0" smtClean="0">
                <a:solidFill>
                  <a:schemeClr val="bg1">
                    <a:lumMod val="85000"/>
                  </a:schemeClr>
                </a:solidFill>
                <a:latin typeface="+mn-lt"/>
              </a:rPr>
              <a:t>Transit) </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Professional </a:t>
            </a:r>
            <a:r>
              <a:rPr lang="en-US" sz="2800" dirty="0">
                <a:solidFill>
                  <a:schemeClr val="bg1">
                    <a:lumMod val="85000"/>
                  </a:schemeClr>
                </a:solidFill>
                <a:latin typeface="+mn-lt"/>
              </a:rPr>
              <a:t>Interior Designers Institute of </a:t>
            </a:r>
            <a:r>
              <a:rPr lang="en-US" sz="2800" dirty="0" smtClean="0">
                <a:solidFill>
                  <a:schemeClr val="bg1">
                    <a:lumMod val="85000"/>
                  </a:schemeClr>
                </a:solidFill>
                <a:latin typeface="+mn-lt"/>
              </a:rPr>
              <a:t>Manitoba </a:t>
            </a:r>
            <a:r>
              <a:rPr lang="en-US" sz="2800" b="1" dirty="0">
                <a:solidFill>
                  <a:schemeClr val="bg1">
                    <a:lumMod val="85000"/>
                  </a:schemeClr>
                </a:solidFill>
                <a:latin typeface="Courier New"/>
                <a:cs typeface="Courier New"/>
              </a:rPr>
              <a:t>∙</a:t>
            </a:r>
            <a:r>
              <a:rPr lang="en-US" sz="2800" dirty="0" smtClean="0">
                <a:solidFill>
                  <a:schemeClr val="bg1">
                    <a:lumMod val="85000"/>
                  </a:schemeClr>
                </a:solidFill>
                <a:latin typeface="+mn-lt"/>
              </a:rPr>
              <a:t> </a:t>
            </a:r>
            <a:r>
              <a:rPr lang="en-US" sz="2800" dirty="0">
                <a:solidFill>
                  <a:schemeClr val="bg1">
                    <a:lumMod val="85000"/>
                  </a:schemeClr>
                </a:solidFill>
                <a:latin typeface="+mn-lt"/>
              </a:rPr>
              <a:t>Green Action </a:t>
            </a:r>
            <a:r>
              <a:rPr lang="en-US" sz="2800" dirty="0" smtClean="0">
                <a:solidFill>
                  <a:schemeClr val="bg1">
                    <a:lumMod val="85000"/>
                  </a:schemeClr>
                </a:solidFill>
                <a:latin typeface="+mn-lt"/>
              </a:rPr>
              <a:t>Centre </a:t>
            </a:r>
            <a:r>
              <a:rPr lang="en-US" sz="2800" b="1" dirty="0">
                <a:solidFill>
                  <a:schemeClr val="bg1">
                    <a:lumMod val="85000"/>
                  </a:schemeClr>
                </a:solidFill>
                <a:latin typeface="Courier New"/>
                <a:cs typeface="Courier New"/>
              </a:rPr>
              <a:t>∙</a:t>
            </a:r>
            <a:r>
              <a:rPr lang="en-US" sz="2800" dirty="0" smtClean="0">
                <a:solidFill>
                  <a:schemeClr val="bg1">
                    <a:lumMod val="85000"/>
                  </a:schemeClr>
                </a:solidFill>
                <a:latin typeface="+mn-lt"/>
              </a:rPr>
              <a:t> </a:t>
            </a:r>
            <a:r>
              <a:rPr lang="en-US" sz="2800" dirty="0">
                <a:solidFill>
                  <a:schemeClr val="bg1">
                    <a:lumMod val="85000"/>
                  </a:schemeClr>
                </a:solidFill>
                <a:latin typeface="+mn-lt"/>
              </a:rPr>
              <a:t>Heart &amp; Stroke </a:t>
            </a:r>
            <a:r>
              <a:rPr lang="en-US" sz="2800" dirty="0" smtClean="0">
                <a:solidFill>
                  <a:schemeClr val="bg1">
                    <a:lumMod val="85000"/>
                  </a:schemeClr>
                </a:solidFill>
                <a:latin typeface="+mn-lt"/>
              </a:rPr>
              <a:t>Foundation </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Health </a:t>
            </a:r>
            <a:r>
              <a:rPr lang="en-US" sz="2800" dirty="0">
                <a:solidFill>
                  <a:schemeClr val="bg1">
                    <a:lumMod val="85000"/>
                  </a:schemeClr>
                </a:solidFill>
                <a:latin typeface="+mn-lt"/>
              </a:rPr>
              <a:t>in </a:t>
            </a:r>
            <a:r>
              <a:rPr lang="en-US" sz="2800" dirty="0" smtClean="0">
                <a:solidFill>
                  <a:schemeClr val="bg1">
                    <a:lumMod val="85000"/>
                  </a:schemeClr>
                </a:solidFill>
                <a:latin typeface="+mn-lt"/>
              </a:rPr>
              <a:t>Common</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 </a:t>
            </a:r>
            <a:r>
              <a:rPr lang="en-US" sz="2800" dirty="0">
                <a:solidFill>
                  <a:schemeClr val="bg1">
                    <a:lumMod val="85000"/>
                  </a:schemeClr>
                </a:solidFill>
                <a:latin typeface="+mn-lt"/>
              </a:rPr>
              <a:t>Dillon </a:t>
            </a:r>
            <a:r>
              <a:rPr lang="en-US" sz="2800" dirty="0" smtClean="0">
                <a:solidFill>
                  <a:schemeClr val="bg1">
                    <a:lumMod val="85000"/>
                  </a:schemeClr>
                </a:solidFill>
                <a:latin typeface="+mn-lt"/>
              </a:rPr>
              <a:t>Consulting</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 </a:t>
            </a:r>
            <a:r>
              <a:rPr lang="en-US" sz="2800" dirty="0">
                <a:solidFill>
                  <a:schemeClr val="bg1">
                    <a:lumMod val="85000"/>
                  </a:schemeClr>
                </a:solidFill>
                <a:latin typeface="+mn-lt"/>
              </a:rPr>
              <a:t>WRHA (Chronic Disease Collaborative; Injury Prevention </a:t>
            </a:r>
            <a:r>
              <a:rPr lang="en-US" sz="2800" dirty="0" smtClean="0">
                <a:solidFill>
                  <a:schemeClr val="bg1">
                    <a:lumMod val="85000"/>
                  </a:schemeClr>
                </a:solidFill>
                <a:latin typeface="+mn-lt"/>
              </a:rPr>
              <a:t>Program) </a:t>
            </a:r>
            <a:r>
              <a:rPr lang="en-US" sz="2800" b="1" dirty="0">
                <a:solidFill>
                  <a:schemeClr val="bg1">
                    <a:lumMod val="85000"/>
                  </a:schemeClr>
                </a:solidFill>
                <a:latin typeface="Courier New"/>
                <a:cs typeface="Courier New"/>
              </a:rPr>
              <a:t>∙ </a:t>
            </a:r>
            <a:r>
              <a:rPr lang="en-US" sz="2800" dirty="0" smtClean="0">
                <a:solidFill>
                  <a:schemeClr val="bg1">
                    <a:lumMod val="85000"/>
                  </a:schemeClr>
                </a:solidFill>
                <a:latin typeface="+mn-lt"/>
              </a:rPr>
              <a:t>University </a:t>
            </a:r>
            <a:r>
              <a:rPr lang="en-US" sz="2800" dirty="0">
                <a:solidFill>
                  <a:schemeClr val="bg1">
                    <a:lumMod val="85000"/>
                  </a:schemeClr>
                </a:solidFill>
                <a:latin typeface="+mn-lt"/>
              </a:rPr>
              <a:t>of Winnipeg (Kinesiology</a:t>
            </a:r>
            <a:r>
              <a:rPr lang="en-US" sz="2800" dirty="0" smtClean="0">
                <a:solidFill>
                  <a:schemeClr val="bg1">
                    <a:lumMod val="85000"/>
                  </a:schemeClr>
                </a:solidFill>
                <a:latin typeface="+mn-lt"/>
              </a:rPr>
              <a:t>)</a:t>
            </a:r>
            <a:endParaRPr lang="en-US" sz="2800" dirty="0">
              <a:solidFill>
                <a:schemeClr val="bg1">
                  <a:lumMod val="85000"/>
                </a:schemeClr>
              </a:solidFill>
              <a:latin typeface="+mn-lt"/>
            </a:endParaRPr>
          </a:p>
        </p:txBody>
      </p:sp>
      <p:sp>
        <p:nvSpPr>
          <p:cNvPr id="3" name="Title 1"/>
          <p:cNvSpPr txBox="1">
            <a:spLocks/>
          </p:cNvSpPr>
          <p:nvPr/>
        </p:nvSpPr>
        <p:spPr bwMode="auto">
          <a:xfrm>
            <a:off x="107504" y="116632"/>
            <a:ext cx="8229600"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r>
              <a:rPr lang="en-CA" sz="3600" b="1" dirty="0" smtClean="0"/>
              <a:t>CLASP HCBD Winnipeg</a:t>
            </a:r>
          </a:p>
        </p:txBody>
      </p:sp>
      <p:sp>
        <p:nvSpPr>
          <p:cNvPr id="5" name="Rectangle 1"/>
          <p:cNvSpPr>
            <a:spLocks noChangeArrowheads="1"/>
          </p:cNvSpPr>
          <p:nvPr/>
        </p:nvSpPr>
        <p:spPr bwMode="auto">
          <a:xfrm>
            <a:off x="467544" y="2057941"/>
            <a:ext cx="5184576" cy="2739211"/>
          </a:xfrm>
          <a:prstGeom prst="rect">
            <a:avLst/>
          </a:prstGeom>
          <a:noFill/>
          <a:ln w="9525">
            <a:noFill/>
            <a:miter lim="800000"/>
            <a:headEnd/>
            <a:tailEnd/>
          </a:ln>
        </p:spPr>
        <p:txBody>
          <a:bodyPr wrap="square">
            <a:spAutoFit/>
          </a:bodyPr>
          <a:lstStyle/>
          <a:p>
            <a:r>
              <a:rPr lang="en-CA" sz="4000" dirty="0" smtClean="0">
                <a:latin typeface="+mj-lt"/>
              </a:rPr>
              <a:t>If you want to go fast, </a:t>
            </a:r>
            <a:br>
              <a:rPr lang="en-CA" sz="4000" dirty="0" smtClean="0">
                <a:latin typeface="+mj-lt"/>
              </a:rPr>
            </a:br>
            <a:r>
              <a:rPr lang="en-CA" sz="4000" dirty="0" smtClean="0">
                <a:latin typeface="+mj-lt"/>
              </a:rPr>
              <a:t>go alone.</a:t>
            </a:r>
            <a:endParaRPr lang="en-CA" sz="2000" dirty="0">
              <a:latin typeface="+mj-lt"/>
            </a:endParaRPr>
          </a:p>
          <a:p>
            <a:r>
              <a:rPr lang="en-CA" sz="4000" dirty="0" smtClean="0">
                <a:latin typeface="+mj-lt"/>
              </a:rPr>
              <a:t>If you want to go far, </a:t>
            </a:r>
            <a:br>
              <a:rPr lang="en-CA" sz="4000" dirty="0" smtClean="0">
                <a:latin typeface="+mj-lt"/>
              </a:rPr>
            </a:br>
            <a:r>
              <a:rPr lang="en-CA" sz="4000" dirty="0" smtClean="0">
                <a:latin typeface="+mj-lt"/>
              </a:rPr>
              <a:t>go together. </a:t>
            </a:r>
            <a:endParaRPr lang="en-CA" sz="1400" i="1" dirty="0">
              <a:latin typeface="+mj-lt"/>
            </a:endParaRPr>
          </a:p>
          <a:p>
            <a:pPr algn="r"/>
            <a:r>
              <a:rPr lang="en-CA" sz="1200" i="1" dirty="0" smtClean="0">
                <a:latin typeface="+mj-lt"/>
              </a:rPr>
              <a:t>- African Proverb</a:t>
            </a:r>
            <a:endParaRPr lang="en-US" dirty="0">
              <a:latin typeface="+mj-lt"/>
            </a:endParaRPr>
          </a:p>
        </p:txBody>
      </p:sp>
      <p:sp>
        <p:nvSpPr>
          <p:cNvPr id="6" name="TextBox 5"/>
          <p:cNvSpPr txBox="1"/>
          <p:nvPr/>
        </p:nvSpPr>
        <p:spPr>
          <a:xfrm>
            <a:off x="6375130" y="2375597"/>
            <a:ext cx="2305518" cy="954107"/>
          </a:xfrm>
          <a:prstGeom prst="rect">
            <a:avLst/>
          </a:prstGeom>
          <a:noFill/>
        </p:spPr>
        <p:txBody>
          <a:bodyPr wrap="square" rtlCol="0">
            <a:spAutoFit/>
          </a:bodyPr>
          <a:lstStyle/>
          <a:p>
            <a:r>
              <a:rPr lang="en-US" sz="2800" dirty="0" smtClean="0">
                <a:latin typeface="+mj-lt"/>
              </a:rPr>
              <a:t>Senior Management</a:t>
            </a:r>
            <a:endParaRPr lang="en-US" sz="2800" dirty="0">
              <a:latin typeface="+mj-lt"/>
            </a:endParaRPr>
          </a:p>
        </p:txBody>
      </p:sp>
      <p:sp>
        <p:nvSpPr>
          <p:cNvPr id="8" name="TextBox 7"/>
          <p:cNvSpPr txBox="1"/>
          <p:nvPr/>
        </p:nvSpPr>
        <p:spPr>
          <a:xfrm>
            <a:off x="6375130" y="836712"/>
            <a:ext cx="2305518" cy="1384995"/>
          </a:xfrm>
          <a:prstGeom prst="rect">
            <a:avLst/>
          </a:prstGeom>
          <a:noFill/>
        </p:spPr>
        <p:txBody>
          <a:bodyPr wrap="square" rtlCol="0">
            <a:spAutoFit/>
          </a:bodyPr>
          <a:lstStyle/>
          <a:p>
            <a:r>
              <a:rPr lang="en-US" sz="2800"/>
              <a:t>City of Winnipeg staff</a:t>
            </a:r>
            <a:endParaRPr lang="en-US" sz="2800" dirty="0"/>
          </a:p>
        </p:txBody>
      </p:sp>
      <p:sp>
        <p:nvSpPr>
          <p:cNvPr id="9" name="TextBox 8"/>
          <p:cNvSpPr txBox="1"/>
          <p:nvPr/>
        </p:nvSpPr>
        <p:spPr>
          <a:xfrm>
            <a:off x="6375130" y="4783387"/>
            <a:ext cx="2305518" cy="954107"/>
          </a:xfrm>
          <a:prstGeom prst="rect">
            <a:avLst/>
          </a:prstGeom>
          <a:noFill/>
        </p:spPr>
        <p:txBody>
          <a:bodyPr wrap="square" rtlCol="0">
            <a:spAutoFit/>
          </a:bodyPr>
          <a:lstStyle/>
          <a:p>
            <a:r>
              <a:rPr lang="en-US" sz="2800" dirty="0" smtClean="0">
                <a:latin typeface="+mj-lt"/>
              </a:rPr>
              <a:t>Local stakeholders</a:t>
            </a:r>
            <a:endParaRPr lang="en-US" sz="2800" dirty="0">
              <a:latin typeface="+mj-lt"/>
            </a:endParaRPr>
          </a:p>
        </p:txBody>
      </p:sp>
      <p:sp>
        <p:nvSpPr>
          <p:cNvPr id="4" name="TextBox 3"/>
          <p:cNvSpPr txBox="1"/>
          <p:nvPr/>
        </p:nvSpPr>
        <p:spPr>
          <a:xfrm>
            <a:off x="6380415" y="3675390"/>
            <a:ext cx="2092424" cy="954107"/>
          </a:xfrm>
          <a:prstGeom prst="rect">
            <a:avLst/>
          </a:prstGeom>
          <a:noFill/>
        </p:spPr>
        <p:txBody>
          <a:bodyPr wrap="square" rtlCol="0">
            <a:spAutoFit/>
          </a:bodyPr>
          <a:lstStyle/>
          <a:p>
            <a:r>
              <a:rPr lang="en-CA" sz="2800" dirty="0" smtClean="0">
                <a:latin typeface="+mj-lt"/>
              </a:rPr>
              <a:t>University of Manitoba</a:t>
            </a:r>
            <a:endParaRPr lang="en-CA" sz="2800" dirty="0">
              <a:latin typeface="+mj-lt"/>
            </a:endParaRPr>
          </a:p>
        </p:txBody>
      </p:sp>
    </p:spTree>
    <p:extLst>
      <p:ext uri="{BB962C8B-B14F-4D97-AF65-F5344CB8AC3E}">
        <p14:creationId xmlns:p14="http://schemas.microsoft.com/office/powerpoint/2010/main" val="424966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9"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790036256"/>
              </p:ext>
            </p:extLst>
          </p:nvPr>
        </p:nvGraphicFramePr>
        <p:xfrm>
          <a:off x="899592" y="332656"/>
          <a:ext cx="7200800"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idx="4294967295"/>
          </p:nvPr>
        </p:nvSpPr>
        <p:spPr>
          <a:xfrm>
            <a:off x="107504" y="116632"/>
            <a:ext cx="8229600" cy="1143000"/>
          </a:xfrm>
        </p:spPr>
        <p:txBody>
          <a:bodyPr anchor="t"/>
          <a:lstStyle/>
          <a:p>
            <a:pPr algn="l" eaLnBrk="1" hangingPunct="1"/>
            <a:endParaRPr lang="en-CA" sz="3600" b="1" dirty="0" smtClean="0"/>
          </a:p>
        </p:txBody>
      </p:sp>
      <p:sp>
        <p:nvSpPr>
          <p:cNvPr id="3" name="Rectangle 2"/>
          <p:cNvSpPr/>
          <p:nvPr/>
        </p:nvSpPr>
        <p:spPr>
          <a:xfrm>
            <a:off x="1127178" y="5373216"/>
            <a:ext cx="7056784" cy="606333"/>
          </a:xfrm>
          <a:prstGeom prst="rect">
            <a:avLst/>
          </a:prstGeom>
          <a:solidFill>
            <a:schemeClr val="accent1">
              <a:lumMod val="75000"/>
              <a:alpha val="50196"/>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Building </a:t>
            </a:r>
            <a:r>
              <a:rPr lang="en-US" sz="3200" dirty="0" smtClean="0">
                <a:solidFill>
                  <a:schemeClr val="tx1"/>
                </a:solidFill>
              </a:rPr>
              <a:t>Sustainability </a:t>
            </a:r>
            <a:endParaRPr lang="en-US" sz="3200" dirty="0">
              <a:solidFill>
                <a:schemeClr val="tx1"/>
              </a:solidFill>
            </a:endParaRPr>
          </a:p>
        </p:txBody>
      </p:sp>
    </p:spTree>
    <p:extLst>
      <p:ext uri="{BB962C8B-B14F-4D97-AF65-F5344CB8AC3E}">
        <p14:creationId xmlns:p14="http://schemas.microsoft.com/office/powerpoint/2010/main" val="3538127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storage.canoe.ca/v1/dynamic_resize/sws_path/suns-prod-images/1319064062088_ORIGINAL.jpg?quality=80&amp;size=650x"/>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colorTemperature colorTemp="6400"/>
                    </a14:imgEffect>
                    <a14:imgEffect>
                      <a14:saturation sat="44000"/>
                    </a14:imgEffect>
                    <a14:imgEffect>
                      <a14:brightnessContrast bright="-5000" contrast="-4000"/>
                    </a14:imgEffect>
                  </a14:imgLayer>
                </a14:imgProps>
              </a:ext>
              <a:ext uri="{28A0092B-C50C-407E-A947-70E740481C1C}">
                <a14:useLocalDpi xmlns:a14="http://schemas.microsoft.com/office/drawing/2010/main" val="0"/>
              </a:ext>
            </a:extLst>
          </a:blip>
          <a:srcRect/>
          <a:stretch/>
        </p:blipFill>
        <p:spPr bwMode="auto">
          <a:xfrm>
            <a:off x="-396552" y="-67237"/>
            <a:ext cx="9530502" cy="69526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idx="4294967295"/>
          </p:nvPr>
        </p:nvSpPr>
        <p:spPr>
          <a:xfrm>
            <a:off x="0" y="2130425"/>
            <a:ext cx="7772400" cy="1470025"/>
          </a:xfrm>
        </p:spPr>
        <p:txBody>
          <a:bodyPr/>
          <a:lstStyle/>
          <a:p>
            <a:r>
              <a:rPr lang="en-CA" b="1" dirty="0" smtClean="0"/>
              <a:t>Applying a Health Lens to Public Facility Design</a:t>
            </a:r>
            <a:endParaRPr lang="en-CA" b="1" dirty="0"/>
          </a:p>
        </p:txBody>
      </p:sp>
    </p:spTree>
    <p:extLst>
      <p:ext uri="{BB962C8B-B14F-4D97-AF65-F5344CB8AC3E}">
        <p14:creationId xmlns:p14="http://schemas.microsoft.com/office/powerpoint/2010/main" val="1571909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3034680" cy="3556991"/>
          </a:xfrm>
        </p:spPr>
        <p:txBody>
          <a:bodyPr/>
          <a:lstStyle/>
          <a:p>
            <a:pPr marL="0" indent="0">
              <a:buNone/>
            </a:pPr>
            <a:r>
              <a:rPr lang="en-US" dirty="0" smtClean="0"/>
              <a:t>Leading by Example?</a:t>
            </a:r>
            <a:endParaRPr lang="en-US" sz="2000" dirty="0"/>
          </a:p>
        </p:txBody>
      </p:sp>
      <p:sp>
        <p:nvSpPr>
          <p:cNvPr id="5" name="Title 1"/>
          <p:cNvSpPr txBox="1">
            <a:spLocks/>
          </p:cNvSpPr>
          <p:nvPr/>
        </p:nvSpPr>
        <p:spPr bwMode="auto">
          <a:xfrm>
            <a:off x="107504" y="116632"/>
            <a:ext cx="9433048" cy="1296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r>
              <a:rPr lang="en-CA" sz="3600" b="1" dirty="0" smtClean="0"/>
              <a:t>Issue Identification- WRHA Access Centers</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568299"/>
            <a:ext cx="4624946" cy="4077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311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0" y="125760"/>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r>
              <a:rPr lang="en-CA" sz="3600" b="1" dirty="0" smtClean="0"/>
              <a:t>WRHA Access River East</a:t>
            </a:r>
          </a:p>
        </p:txBody>
      </p:sp>
      <p:pic>
        <p:nvPicPr>
          <p:cNvPr id="39937" name="Picture 1" descr="E:\Applying a Health Lens\David Marsh comments\photo 1 (4).jpg"/>
          <p:cNvPicPr>
            <a:picLocks noChangeAspect="1" noChangeArrowheads="1"/>
          </p:cNvPicPr>
          <p:nvPr/>
        </p:nvPicPr>
        <p:blipFill>
          <a:blip r:embed="rId3" cstate="screen"/>
          <a:srcRect/>
          <a:stretch>
            <a:fillRect/>
          </a:stretch>
        </p:blipFill>
        <p:spPr bwMode="auto">
          <a:xfrm>
            <a:off x="395536" y="697260"/>
            <a:ext cx="5688632" cy="3718332"/>
          </a:xfrm>
          <a:prstGeom prst="rect">
            <a:avLst/>
          </a:prstGeom>
          <a:noFill/>
        </p:spPr>
      </p:pic>
      <p:pic>
        <p:nvPicPr>
          <p:cNvPr id="4" name="Picture 2" descr="E:\Applying a Health Lens\David Marsh comments\photo 1 (2).JPG"/>
          <p:cNvPicPr>
            <a:picLocks noChangeAspect="1" noChangeArrowheads="1"/>
          </p:cNvPicPr>
          <p:nvPr/>
        </p:nvPicPr>
        <p:blipFill rotWithShape="1">
          <a:blip r:embed="rId4" cstate="screen"/>
          <a:srcRect l="-5080" t="-16111" r="-488" b="33424"/>
          <a:stretch/>
        </p:blipFill>
        <p:spPr bwMode="auto">
          <a:xfrm>
            <a:off x="4907288" y="2492896"/>
            <a:ext cx="4236712" cy="3507112"/>
          </a:xfrm>
          <a:prstGeom prst="rect">
            <a:avLst/>
          </a:prstGeom>
          <a:noFill/>
        </p:spPr>
      </p:pic>
    </p:spTree>
    <p:extLst>
      <p:ext uri="{BB962C8B-B14F-4D97-AF65-F5344CB8AC3E}">
        <p14:creationId xmlns:p14="http://schemas.microsoft.com/office/powerpoint/2010/main" val="3487272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UBLIC_HEALTH\PHYSICAL_ACTIVITY_PROMOTION\Wim\CLASP - Built Environments\Presentations &amp; Workshops (presenting)\CPHA abstract\images\IMG_20140512_132833.jpg"/>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r="-87"/>
          <a:stretch/>
        </p:blipFill>
        <p:spPr bwMode="auto">
          <a:xfrm>
            <a:off x="1161020" y="1124744"/>
            <a:ext cx="6883623" cy="453650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107504" y="116632"/>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r>
              <a:rPr lang="en-CA" sz="3600" b="1" dirty="0" smtClean="0"/>
              <a:t>WRHA </a:t>
            </a:r>
            <a:r>
              <a:rPr lang="en-CA" sz="3600" b="1" dirty="0" err="1" smtClean="0"/>
              <a:t>QuickCare</a:t>
            </a:r>
            <a:r>
              <a:rPr lang="en-CA" sz="3600" b="1" dirty="0" smtClean="0"/>
              <a:t> Clinic</a:t>
            </a:r>
          </a:p>
        </p:txBody>
      </p:sp>
    </p:spTree>
    <p:extLst>
      <p:ext uri="{BB962C8B-B14F-4D97-AF65-F5344CB8AC3E}">
        <p14:creationId xmlns:p14="http://schemas.microsoft.com/office/powerpoint/2010/main" val="2208690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Project Outcomes- Short Term</a:t>
            </a:r>
            <a:endParaRPr lang="en-CA" b="1" dirty="0"/>
          </a:p>
        </p:txBody>
      </p:sp>
      <p:sp>
        <p:nvSpPr>
          <p:cNvPr id="3" name="Content Placeholder 2"/>
          <p:cNvSpPr>
            <a:spLocks noGrp="1"/>
          </p:cNvSpPr>
          <p:nvPr>
            <p:ph idx="1"/>
          </p:nvPr>
        </p:nvSpPr>
        <p:spPr>
          <a:xfrm>
            <a:off x="395536" y="1412776"/>
            <a:ext cx="8229600" cy="4525963"/>
          </a:xfrm>
        </p:spPr>
        <p:txBody>
          <a:bodyPr/>
          <a:lstStyle/>
          <a:p>
            <a:pPr>
              <a:buFont typeface="Wingdings" pitchFamily="2" charset="2"/>
              <a:buChar char="q"/>
            </a:pPr>
            <a:r>
              <a:rPr lang="en-US" sz="2400" dirty="0" smtClean="0"/>
              <a:t>To </a:t>
            </a:r>
            <a:r>
              <a:rPr lang="en-US" sz="2400" dirty="0"/>
              <a:t>enhance the consideration of active </a:t>
            </a:r>
            <a:r>
              <a:rPr lang="en-US" sz="2400" dirty="0" smtClean="0"/>
              <a:t>design, </a:t>
            </a:r>
            <a:r>
              <a:rPr lang="en-US" sz="2400" b="1" dirty="0" smtClean="0"/>
              <a:t>collaboration mechanisms</a:t>
            </a:r>
            <a:r>
              <a:rPr lang="en-US" sz="2400" dirty="0" smtClean="0"/>
              <a:t>:</a:t>
            </a:r>
          </a:p>
          <a:p>
            <a:pPr lvl="1">
              <a:buFont typeface="Wingdings" pitchFamily="2" charset="2"/>
              <a:buChar char="§"/>
            </a:pPr>
            <a:r>
              <a:rPr lang="en-US" sz="2400" i="1" dirty="0" smtClean="0"/>
              <a:t>Are established- </a:t>
            </a:r>
            <a:r>
              <a:rPr lang="en-US" sz="2400" dirty="0" smtClean="0"/>
              <a:t>between WRHA Population and Public Health and Capital Planning </a:t>
            </a:r>
          </a:p>
          <a:p>
            <a:pPr lvl="1">
              <a:buFont typeface="Wingdings" pitchFamily="2" charset="2"/>
              <a:buChar char="§"/>
            </a:pPr>
            <a:r>
              <a:rPr lang="en-US" sz="2400" i="1" dirty="0" smtClean="0"/>
              <a:t>Are explored- </a:t>
            </a:r>
            <a:r>
              <a:rPr lang="en-US" sz="2400" dirty="0"/>
              <a:t>between WRHA and City of Winnipeg </a:t>
            </a:r>
            <a:endParaRPr lang="en-US" sz="2400" dirty="0" smtClean="0"/>
          </a:p>
          <a:p>
            <a:pPr lvl="0">
              <a:buFont typeface="Wingdings" pitchFamily="2" charset="2"/>
              <a:buChar char="q"/>
            </a:pPr>
            <a:r>
              <a:rPr lang="en-US" sz="2400" dirty="0" smtClean="0"/>
              <a:t>Increased </a:t>
            </a:r>
            <a:r>
              <a:rPr lang="en-US" sz="2400" dirty="0"/>
              <a:t>awareness and understanding of </a:t>
            </a:r>
            <a:r>
              <a:rPr lang="en-US" sz="2400" b="1" dirty="0"/>
              <a:t>opportunities and challenges </a:t>
            </a:r>
            <a:r>
              <a:rPr lang="en-US" sz="2400" dirty="0"/>
              <a:t>of applying </a:t>
            </a:r>
            <a:r>
              <a:rPr lang="en-US" sz="2400" dirty="0" smtClean="0"/>
              <a:t>a health lens to </a:t>
            </a:r>
            <a:r>
              <a:rPr lang="en-US" sz="2400" dirty="0"/>
              <a:t>public facility design.</a:t>
            </a:r>
          </a:p>
          <a:p>
            <a:pPr lvl="0">
              <a:buFont typeface="Wingdings" pitchFamily="2" charset="2"/>
              <a:buChar char="q"/>
            </a:pPr>
            <a:r>
              <a:rPr lang="en-US" sz="2400" dirty="0"/>
              <a:t>Increased understanding of the </a:t>
            </a:r>
            <a:r>
              <a:rPr lang="en-US" sz="2400" b="1" dirty="0"/>
              <a:t>points in decision-making processes </a:t>
            </a:r>
            <a:r>
              <a:rPr lang="en-US" sz="2400" dirty="0"/>
              <a:t>where active access related decisions are made.</a:t>
            </a:r>
          </a:p>
          <a:p>
            <a:endParaRPr lang="en-CA" dirty="0"/>
          </a:p>
        </p:txBody>
      </p:sp>
    </p:spTree>
    <p:extLst>
      <p:ext uri="{BB962C8B-B14F-4D97-AF65-F5344CB8AC3E}">
        <p14:creationId xmlns:p14="http://schemas.microsoft.com/office/powerpoint/2010/main" val="166392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Project Outcomes- Long Term </a:t>
            </a:r>
            <a:endParaRPr lang="en-CA" b="1" dirty="0"/>
          </a:p>
        </p:txBody>
      </p:sp>
      <p:sp>
        <p:nvSpPr>
          <p:cNvPr id="3" name="Content Placeholder 2"/>
          <p:cNvSpPr>
            <a:spLocks noGrp="1"/>
          </p:cNvSpPr>
          <p:nvPr>
            <p:ph idx="1"/>
          </p:nvPr>
        </p:nvSpPr>
        <p:spPr/>
        <p:txBody>
          <a:bodyPr/>
          <a:lstStyle/>
          <a:p>
            <a:pPr lvl="0">
              <a:buFont typeface="Wingdings" pitchFamily="2" charset="2"/>
              <a:buChar char="q"/>
            </a:pPr>
            <a:r>
              <a:rPr lang="en-US" sz="2800" dirty="0" smtClean="0"/>
              <a:t>The </a:t>
            </a:r>
            <a:r>
              <a:rPr lang="en-US" sz="2800" b="1" dirty="0" smtClean="0"/>
              <a:t>incorporation of a health lens </a:t>
            </a:r>
            <a:r>
              <a:rPr lang="en-US" sz="2800" dirty="0" smtClean="0"/>
              <a:t>into </a:t>
            </a:r>
            <a:r>
              <a:rPr lang="en-US" sz="2800" dirty="0"/>
              <a:t>WRHA </a:t>
            </a:r>
            <a:r>
              <a:rPr lang="en-US" sz="2800" dirty="0" smtClean="0"/>
              <a:t>tendering and selection processes. </a:t>
            </a:r>
            <a:endParaRPr lang="en-US" sz="2800" dirty="0"/>
          </a:p>
          <a:p>
            <a:pPr lvl="0">
              <a:buFont typeface="Wingdings" pitchFamily="2" charset="2"/>
              <a:buChar char="q"/>
            </a:pPr>
            <a:r>
              <a:rPr lang="en-US" sz="2800" dirty="0"/>
              <a:t>Potential consideration of </a:t>
            </a:r>
            <a:r>
              <a:rPr lang="en-US" sz="2800" b="1" dirty="0"/>
              <a:t>practical planning process and policy amendments</a:t>
            </a:r>
            <a:r>
              <a:rPr lang="en-US" sz="2800" dirty="0"/>
              <a:t> that support healthy and active community design. </a:t>
            </a:r>
            <a:endParaRPr lang="en-US" sz="2800" dirty="0" smtClean="0"/>
          </a:p>
          <a:p>
            <a:pPr>
              <a:buFont typeface="Wingdings" pitchFamily="2" charset="2"/>
              <a:buChar char="q"/>
            </a:pPr>
            <a:r>
              <a:rPr lang="en-US" sz="2800" dirty="0"/>
              <a:t>Improvement of </a:t>
            </a:r>
            <a:r>
              <a:rPr lang="en-US" sz="2800" b="1" dirty="0"/>
              <a:t>active design elements </a:t>
            </a:r>
            <a:r>
              <a:rPr lang="en-US" sz="2800" dirty="0"/>
              <a:t>in public facilities.</a:t>
            </a:r>
          </a:p>
          <a:p>
            <a:pPr marL="0" lvl="0" indent="0">
              <a:buNone/>
            </a:pPr>
            <a:endParaRPr lang="en-US" sz="2800" dirty="0"/>
          </a:p>
          <a:p>
            <a:pPr lvl="0"/>
            <a:endParaRPr lang="en-US" sz="1600" dirty="0"/>
          </a:p>
          <a:p>
            <a:endParaRPr lang="en-CA" dirty="0"/>
          </a:p>
        </p:txBody>
      </p:sp>
    </p:spTree>
    <p:extLst>
      <p:ext uri="{BB962C8B-B14F-4D97-AF65-F5344CB8AC3E}">
        <p14:creationId xmlns:p14="http://schemas.microsoft.com/office/powerpoint/2010/main" val="238410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7504" y="116632"/>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r>
              <a:rPr lang="en-CA" sz="3600" b="1" dirty="0" smtClean="0"/>
              <a:t>Active Design Checklist for Public Facilities</a:t>
            </a:r>
          </a:p>
        </p:txBody>
      </p:sp>
      <p:sp>
        <p:nvSpPr>
          <p:cNvPr id="7" name="Content Placeholder 2"/>
          <p:cNvSpPr txBox="1">
            <a:spLocks/>
          </p:cNvSpPr>
          <p:nvPr/>
        </p:nvSpPr>
        <p:spPr bwMode="auto">
          <a:xfrm>
            <a:off x="395536" y="1628800"/>
            <a:ext cx="3826768" cy="43204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a:lstStyle>
          <a:p>
            <a:pPr marL="0" indent="0">
              <a:buNone/>
            </a:pPr>
            <a:r>
              <a:rPr lang="en-CA" dirty="0"/>
              <a:t>C</a:t>
            </a:r>
            <a:r>
              <a:rPr lang="en-CA" dirty="0" smtClean="0"/>
              <a:t>riteria </a:t>
            </a:r>
            <a:r>
              <a:rPr lang="en-CA" dirty="0"/>
              <a:t>to provide guidance for how to design public facilities in order to promote active </a:t>
            </a:r>
            <a:r>
              <a:rPr lang="en-CA" dirty="0" smtClean="0"/>
              <a:t>access</a:t>
            </a:r>
          </a:p>
        </p:txBody>
      </p:sp>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6300" y="900559"/>
            <a:ext cx="3716487" cy="4809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0" y="5610727"/>
            <a:ext cx="3896935" cy="338554"/>
          </a:xfrm>
          <a:prstGeom prst="rect">
            <a:avLst/>
          </a:prstGeom>
        </p:spPr>
        <p:txBody>
          <a:bodyPr wrap="square">
            <a:spAutoFit/>
          </a:bodyPr>
          <a:lstStyle/>
          <a:p>
            <a:r>
              <a:rPr lang="en-US" sz="800" dirty="0"/>
              <a:t>http://www.cite7.org/resources/documents/ITERP-PromotingSustainableTransportationThroughSiteDesign.pdf</a:t>
            </a:r>
          </a:p>
        </p:txBody>
      </p:sp>
    </p:spTree>
    <p:extLst>
      <p:ext uri="{BB962C8B-B14F-4D97-AF65-F5344CB8AC3E}">
        <p14:creationId xmlns:p14="http://schemas.microsoft.com/office/powerpoint/2010/main" val="3664255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16"/>
            <a:ext cx="5390646" cy="1143000"/>
          </a:xfrm>
        </p:spPr>
        <p:txBody>
          <a:bodyPr/>
          <a:lstStyle/>
          <a:p>
            <a:pPr algn="l"/>
            <a:r>
              <a:rPr lang="en-CA" sz="3600" b="1" dirty="0" smtClean="0"/>
              <a:t>Active Design Checklist- Overview</a:t>
            </a:r>
            <a:endParaRPr lang="en-CA" sz="3600" b="1" dirty="0"/>
          </a:p>
        </p:txBody>
      </p:sp>
      <p:sp>
        <p:nvSpPr>
          <p:cNvPr id="3" name="Content Placeholder 2"/>
          <p:cNvSpPr>
            <a:spLocks noGrp="1"/>
          </p:cNvSpPr>
          <p:nvPr>
            <p:ph idx="1"/>
          </p:nvPr>
        </p:nvSpPr>
        <p:spPr>
          <a:xfrm>
            <a:off x="251520" y="1340768"/>
            <a:ext cx="4681926" cy="5391859"/>
          </a:xfrm>
        </p:spPr>
        <p:txBody>
          <a:bodyPr/>
          <a:lstStyle/>
          <a:p>
            <a:pPr marL="514350" indent="-514350">
              <a:buFont typeface="+mj-lt"/>
              <a:buAutoNum type="arabicPeriod"/>
            </a:pPr>
            <a:r>
              <a:rPr lang="en-CA" sz="2800" dirty="0" smtClean="0"/>
              <a:t>Site Selection</a:t>
            </a:r>
          </a:p>
          <a:p>
            <a:pPr marL="514350" indent="-514350">
              <a:buFont typeface="+mj-lt"/>
              <a:buAutoNum type="arabicPeriod"/>
            </a:pPr>
            <a:r>
              <a:rPr lang="en-CA" sz="2800" dirty="0" smtClean="0"/>
              <a:t>Building Placement &amp; Orientation</a:t>
            </a:r>
          </a:p>
          <a:p>
            <a:pPr marL="514350" indent="-514350">
              <a:buFont typeface="+mj-lt"/>
              <a:buAutoNum type="arabicPeriod"/>
            </a:pPr>
            <a:r>
              <a:rPr lang="en-CA" sz="2800" dirty="0" smtClean="0"/>
              <a:t>Site Design</a:t>
            </a:r>
          </a:p>
          <a:p>
            <a:pPr marL="514350" indent="-514350">
              <a:buFont typeface="+mj-lt"/>
              <a:buAutoNum type="arabicPeriod"/>
            </a:pPr>
            <a:r>
              <a:rPr lang="en-CA" sz="2800" dirty="0" smtClean="0"/>
              <a:t>Pedestrian Access &amp; Amenities</a:t>
            </a:r>
          </a:p>
          <a:p>
            <a:pPr marL="514350" indent="-514350">
              <a:buFont typeface="+mj-lt"/>
              <a:buAutoNum type="arabicPeriod"/>
            </a:pPr>
            <a:r>
              <a:rPr lang="en-CA" sz="2800" dirty="0" smtClean="0"/>
              <a:t>Bicycle Access &amp;  Amenities</a:t>
            </a:r>
          </a:p>
          <a:p>
            <a:pPr marL="514350" indent="-514350">
              <a:buFont typeface="+mj-lt"/>
              <a:buAutoNum type="arabicPeriod"/>
            </a:pPr>
            <a:r>
              <a:rPr lang="en-CA" sz="2800" dirty="0" smtClean="0"/>
              <a:t>Building Design &amp; Context</a:t>
            </a:r>
            <a:endParaRPr lang="en-CA" sz="2800" dirty="0"/>
          </a:p>
        </p:txBody>
      </p:sp>
      <p:pic>
        <p:nvPicPr>
          <p:cNvPr id="4" name="Picture 3" descr="S:\PUBLIC_HEALTH\PHYSICAL_ACTIVITY_PROMOTION\Wim\CLASP - Built Environments\Presentations &amp; Workshops (presenting)\CPHA abstract\images\IMG_20140512_132908.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5076056" y="535910"/>
            <a:ext cx="3753354" cy="5004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71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Partnerships</a:t>
            </a:r>
            <a:endParaRPr lang="en-CA" b="1"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CA" dirty="0" smtClean="0"/>
              <a:t>Winnipeg Regional Health Authority</a:t>
            </a:r>
          </a:p>
          <a:p>
            <a:pPr>
              <a:buFont typeface="Wingdings" panose="05000000000000000000" pitchFamily="2" charset="2"/>
              <a:buChar char="v"/>
            </a:pPr>
            <a:r>
              <a:rPr lang="en-CA" dirty="0" smtClean="0"/>
              <a:t>City of Winnipeg</a:t>
            </a:r>
          </a:p>
          <a:p>
            <a:pPr>
              <a:buFont typeface="Wingdings" panose="05000000000000000000" pitchFamily="2" charset="2"/>
              <a:buChar char="v"/>
            </a:pPr>
            <a:r>
              <a:rPr lang="en-CA" dirty="0"/>
              <a:t>University of </a:t>
            </a:r>
            <a:r>
              <a:rPr lang="en-CA" dirty="0" smtClean="0"/>
              <a:t>Manitoba</a:t>
            </a:r>
          </a:p>
          <a:p>
            <a:pPr>
              <a:buFont typeface="Wingdings" panose="05000000000000000000" pitchFamily="2" charset="2"/>
              <a:buChar char="v"/>
            </a:pPr>
            <a:r>
              <a:rPr lang="en-CA" dirty="0" err="1" smtClean="0"/>
              <a:t>Reh</a:t>
            </a:r>
            <a:r>
              <a:rPr lang="en-CA" dirty="0" smtClean="0"/>
              <a:t>-Fit Centre</a:t>
            </a:r>
          </a:p>
        </p:txBody>
      </p:sp>
    </p:spTree>
    <p:extLst>
      <p:ext uri="{BB962C8B-B14F-4D97-AF65-F5344CB8AC3E}">
        <p14:creationId xmlns:p14="http://schemas.microsoft.com/office/powerpoint/2010/main" val="3101766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3008313" cy="1162050"/>
          </a:xfrm>
        </p:spPr>
        <p:txBody>
          <a:bodyPr/>
          <a:lstStyle/>
          <a:p>
            <a:r>
              <a:rPr lang="en-US" sz="3200" dirty="0" smtClean="0"/>
              <a:t>Winnipeg Regional Health Authority</a:t>
            </a:r>
            <a:endParaRPr lang="en-US" sz="3200" dirty="0"/>
          </a:p>
        </p:txBody>
      </p:sp>
      <p:sp>
        <p:nvSpPr>
          <p:cNvPr id="3" name="Content Placeholder 2"/>
          <p:cNvSpPr>
            <a:spLocks noGrp="1"/>
          </p:cNvSpPr>
          <p:nvPr>
            <p:ph idx="1"/>
          </p:nvPr>
        </p:nvSpPr>
        <p:spPr>
          <a:xfrm>
            <a:off x="4355976" y="273050"/>
            <a:ext cx="4330824" cy="5853113"/>
          </a:xfrm>
        </p:spPr>
        <p:txBody>
          <a:bodyPr/>
          <a:lstStyle/>
          <a:p>
            <a:pPr marL="0" indent="0">
              <a:buNone/>
            </a:pPr>
            <a:r>
              <a:rPr lang="en-US" i="1" dirty="0" smtClean="0"/>
              <a:t>“…an </a:t>
            </a:r>
            <a:r>
              <a:rPr lang="en-US" i="1" dirty="0"/>
              <a:t>innovative way to deliver a range of health and social services to a community."</a:t>
            </a:r>
          </a:p>
          <a:p>
            <a:endParaRPr lang="en-US" dirty="0"/>
          </a:p>
        </p:txBody>
      </p:sp>
      <p:sp>
        <p:nvSpPr>
          <p:cNvPr id="4" name="Text Placeholder 3"/>
          <p:cNvSpPr>
            <a:spLocks noGrp="1"/>
          </p:cNvSpPr>
          <p:nvPr>
            <p:ph type="body" sz="half" idx="2"/>
          </p:nvPr>
        </p:nvSpPr>
        <p:spPr>
          <a:xfrm>
            <a:off x="467544" y="1628800"/>
            <a:ext cx="3816424" cy="4691063"/>
          </a:xfrm>
        </p:spPr>
        <p:txBody>
          <a:bodyPr/>
          <a:lstStyle/>
          <a:p>
            <a:r>
              <a:rPr lang="en-US" sz="3200" dirty="0" smtClean="0"/>
              <a:t>ACCESS St Boniface</a:t>
            </a:r>
            <a:endParaRPr lang="en-US" sz="3200" dirty="0"/>
          </a:p>
        </p:txBody>
      </p:sp>
      <p:pic>
        <p:nvPicPr>
          <p:cNvPr id="1024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48000"/>
                    </a14:imgEffect>
                    <a14:imgEffect>
                      <a14:saturation sat="280000"/>
                    </a14:imgEffect>
                    <a14:imgEffect>
                      <a14:brightnessContrast contrast="-56000"/>
                    </a14:imgEffect>
                  </a14:imgLayer>
                </a14:imgProps>
              </a:ext>
              <a:ext uri="{28A0092B-C50C-407E-A947-70E740481C1C}">
                <a14:useLocalDpi xmlns:a14="http://schemas.microsoft.com/office/drawing/2010/main" val="0"/>
              </a:ext>
            </a:extLst>
          </a:blip>
          <a:srcRect/>
          <a:stretch>
            <a:fillRect/>
          </a:stretch>
        </p:blipFill>
        <p:spPr bwMode="auto">
          <a:xfrm>
            <a:off x="1154233" y="2204864"/>
            <a:ext cx="7200800" cy="3654839"/>
          </a:xfrm>
          <a:prstGeom prst="rect">
            <a:avLst/>
          </a:prstGeom>
          <a:noFill/>
          <a:ln>
            <a:noFill/>
          </a:ln>
          <a:effectLst/>
          <a:scene3d>
            <a:camera prst="orthographicFront">
              <a:rot lat="0" lon="0" rev="1071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6070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
            </a:r>
            <a:br>
              <a:rPr lang="en-CA" dirty="0"/>
            </a:br>
            <a:r>
              <a:rPr lang="en-CA" sz="4000" dirty="0"/>
              <a:t>City of Winnipeg</a:t>
            </a:r>
            <a:endParaRPr lang="en-US" sz="4000" dirty="0"/>
          </a:p>
        </p:txBody>
      </p:sp>
      <p:sp>
        <p:nvSpPr>
          <p:cNvPr id="4" name="Text Placeholder 3"/>
          <p:cNvSpPr>
            <a:spLocks noGrp="1"/>
          </p:cNvSpPr>
          <p:nvPr>
            <p:ph type="body" sz="half" idx="2"/>
          </p:nvPr>
        </p:nvSpPr>
        <p:spPr>
          <a:xfrm>
            <a:off x="467544" y="1484784"/>
            <a:ext cx="3008313" cy="4691063"/>
          </a:xfrm>
        </p:spPr>
        <p:txBody>
          <a:bodyPr/>
          <a:lstStyle/>
          <a:p>
            <a:r>
              <a:rPr lang="en-US" sz="3200" dirty="0"/>
              <a:t>East Elmwood Community Centre</a:t>
            </a:r>
          </a:p>
          <a:p>
            <a:r>
              <a:rPr lang="en-CA" sz="2800" i="1" dirty="0" smtClean="0"/>
              <a:t>“</a:t>
            </a:r>
            <a:r>
              <a:rPr lang="en-CA" sz="2800" i="1" dirty="0"/>
              <a:t>A new facility in an existing community place”</a:t>
            </a:r>
          </a:p>
          <a:p>
            <a:endParaRPr lang="en-US"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707842189"/>
              </p:ext>
            </p:extLst>
          </p:nvPr>
        </p:nvGraphicFramePr>
        <p:xfrm>
          <a:off x="3587750" y="1504950"/>
          <a:ext cx="5084763" cy="3389313"/>
        </p:xfrm>
        <a:graphic>
          <a:graphicData uri="http://schemas.openxmlformats.org/presentationml/2006/ole">
            <mc:AlternateContent xmlns:mc="http://schemas.openxmlformats.org/markup-compatibility/2006">
              <mc:Choice xmlns:v="urn:schemas-microsoft-com:vml" Requires="v">
                <p:oleObj spid="_x0000_s8252" name="Acrobat Document" r:id="rId4" imgW="15552000" imgH="10368000" progId="AcroExch.Document.11">
                  <p:embed/>
                </p:oleObj>
              </mc:Choice>
              <mc:Fallback>
                <p:oleObj name="Acrobat Document" r:id="rId4" imgW="15552000" imgH="10368000" progId="AcroExch.Document.11">
                  <p:embed/>
                  <p:pic>
                    <p:nvPicPr>
                      <p:cNvPr id="0" name="Picture 1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7750" y="1504950"/>
                        <a:ext cx="5084763" cy="3389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22093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7504" y="116632"/>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endParaRPr lang="en-CA" sz="3600" b="1"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3697712492"/>
              </p:ext>
            </p:extLst>
          </p:nvPr>
        </p:nvGraphicFramePr>
        <p:xfrm>
          <a:off x="4222304" y="2498624"/>
          <a:ext cx="4465861" cy="3450893"/>
        </p:xfrm>
        <a:graphic>
          <a:graphicData uri="http://schemas.openxmlformats.org/presentationml/2006/ole">
            <mc:AlternateContent xmlns:mc="http://schemas.openxmlformats.org/markup-compatibility/2006">
              <mc:Choice xmlns:v="urn:schemas-microsoft-com:vml" Requires="v">
                <p:oleObj spid="_x0000_s5216" name="Acrobat Document" r:id="rId4" imgW="6679080" imgH="5135040" progId="AcroExch.Document.11">
                  <p:embed/>
                </p:oleObj>
              </mc:Choice>
              <mc:Fallback>
                <p:oleObj name="Acrobat Document" r:id="rId4" imgW="6679080" imgH="5135040" progId="AcroExch.Document.11">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2304" y="2498624"/>
                        <a:ext cx="4465861" cy="34508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Content Placeholder 2"/>
          <p:cNvSpPr txBox="1">
            <a:spLocks/>
          </p:cNvSpPr>
          <p:nvPr/>
        </p:nvSpPr>
        <p:spPr bwMode="auto">
          <a:xfrm>
            <a:off x="4222304" y="6397353"/>
            <a:ext cx="2890664" cy="460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a:lstStyle>
          <a:p>
            <a:pPr marL="0" indent="0">
              <a:buNone/>
            </a:pPr>
            <a:r>
              <a:rPr lang="en-US" sz="800" dirty="0">
                <a:latin typeface="Arial" charset="0"/>
              </a:rPr>
              <a:t>http://umanitoba.ca/admin/campus_planning_office/media/SW_Gate_Location_Map4_(FINAL).pdf</a:t>
            </a:r>
          </a:p>
        </p:txBody>
      </p:sp>
      <p:pic>
        <p:nvPicPr>
          <p:cNvPr id="9" name="Picture 2" descr="http://www.visionaryregeneration.com/media/Southwood_Riverbanksm3.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257925" y="-39292"/>
            <a:ext cx="2886075" cy="2000251"/>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bwMode="auto">
          <a:xfrm>
            <a:off x="6257925" y="1922563"/>
            <a:ext cx="2386608" cy="3886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a:lstStyle>
          <a:p>
            <a:pPr marL="0" indent="0">
              <a:buNone/>
            </a:pPr>
            <a:r>
              <a:rPr lang="en-US" sz="800" dirty="0">
                <a:latin typeface="Arial" charset="0"/>
              </a:rPr>
              <a:t>http://www.visionaryregeneration.com/media/Southwood_Riverbanksm3.jpg</a:t>
            </a:r>
          </a:p>
        </p:txBody>
      </p:sp>
      <p:sp>
        <p:nvSpPr>
          <p:cNvPr id="12" name="Title 11"/>
          <p:cNvSpPr>
            <a:spLocks noGrp="1"/>
          </p:cNvSpPr>
          <p:nvPr>
            <p:ph type="title"/>
          </p:nvPr>
        </p:nvSpPr>
        <p:spPr/>
        <p:txBody>
          <a:bodyPr/>
          <a:lstStyle/>
          <a:p>
            <a:r>
              <a:rPr lang="en-CA" sz="4000" dirty="0" smtClean="0"/>
              <a:t>University of Manitoba</a:t>
            </a:r>
            <a:endParaRPr lang="en-CA" sz="4000" dirty="0"/>
          </a:p>
        </p:txBody>
      </p:sp>
      <p:sp>
        <p:nvSpPr>
          <p:cNvPr id="13" name="Content Placeholder 12"/>
          <p:cNvSpPr>
            <a:spLocks noGrp="1"/>
          </p:cNvSpPr>
          <p:nvPr>
            <p:ph idx="1"/>
          </p:nvPr>
        </p:nvSpPr>
        <p:spPr/>
        <p:txBody>
          <a:bodyPr/>
          <a:lstStyle/>
          <a:p>
            <a:endParaRPr lang="en-CA" dirty="0"/>
          </a:p>
        </p:txBody>
      </p:sp>
      <p:sp>
        <p:nvSpPr>
          <p:cNvPr id="14" name="Text Placeholder 13"/>
          <p:cNvSpPr>
            <a:spLocks noGrp="1"/>
          </p:cNvSpPr>
          <p:nvPr>
            <p:ph type="body" sz="half" idx="2"/>
          </p:nvPr>
        </p:nvSpPr>
        <p:spPr>
          <a:xfrm>
            <a:off x="323528" y="1484784"/>
            <a:ext cx="3250704" cy="4691063"/>
          </a:xfrm>
        </p:spPr>
        <p:txBody>
          <a:bodyPr/>
          <a:lstStyle/>
          <a:p>
            <a:r>
              <a:rPr lang="en-CA" sz="3200" dirty="0" err="1" smtClean="0"/>
              <a:t>Southwood</a:t>
            </a:r>
            <a:r>
              <a:rPr lang="en-CA" sz="3200" dirty="0" smtClean="0"/>
              <a:t> Lands </a:t>
            </a:r>
          </a:p>
          <a:p>
            <a:r>
              <a:rPr lang="en-US" sz="2800" i="1" dirty="0" smtClean="0"/>
              <a:t>“… transforming </a:t>
            </a:r>
            <a:r>
              <a:rPr lang="en-US" sz="2800" i="1" dirty="0"/>
              <a:t>the Fort Garry campus into a new, sustainable 24/7 </a:t>
            </a:r>
            <a:r>
              <a:rPr lang="en-US" sz="2800" i="1" dirty="0" smtClean="0"/>
              <a:t>‘live</a:t>
            </a:r>
            <a:r>
              <a:rPr lang="en-US" sz="2800" i="1" dirty="0"/>
              <a:t>, work, learn, </a:t>
            </a:r>
            <a:r>
              <a:rPr lang="en-US" sz="2800" i="1" dirty="0" smtClean="0"/>
              <a:t>play’                         community”</a:t>
            </a:r>
            <a:endParaRPr lang="en-CA" sz="2800" i="1" dirty="0"/>
          </a:p>
        </p:txBody>
      </p:sp>
    </p:spTree>
    <p:extLst>
      <p:ext uri="{BB962C8B-B14F-4D97-AF65-F5344CB8AC3E}">
        <p14:creationId xmlns:p14="http://schemas.microsoft.com/office/powerpoint/2010/main" val="2771049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7504" y="116632"/>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algn="l" eaLnBrk="1" hangingPunct="1"/>
            <a:endParaRPr lang="en-CA" sz="3600" b="1" dirty="0" smtClean="0"/>
          </a:p>
        </p:txBody>
      </p:sp>
      <p:sp>
        <p:nvSpPr>
          <p:cNvPr id="7" name="Content Placeholder 2"/>
          <p:cNvSpPr txBox="1">
            <a:spLocks/>
          </p:cNvSpPr>
          <p:nvPr/>
        </p:nvSpPr>
        <p:spPr bwMode="auto">
          <a:xfrm>
            <a:off x="4211960" y="5306851"/>
            <a:ext cx="2386608" cy="532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a:lstStyle>
          <a:p>
            <a:pPr marL="0" indent="0">
              <a:buNone/>
            </a:pPr>
            <a:r>
              <a:rPr lang="en-US" sz="800" dirty="0">
                <a:latin typeface="Arial" charset="0"/>
              </a:rPr>
              <a:t>http://www.communitynewscommons.org/newstoyoueic/wp-content/uploads/2013/03/Reh-Fit-Centre-crop.jpg</a:t>
            </a:r>
          </a:p>
        </p:txBody>
      </p:sp>
      <p:pic>
        <p:nvPicPr>
          <p:cNvPr id="4098" name="Picture 2" descr="http://www.communitynewscommons.org/newstoyoueic/wp-content/uploads/2013/03/Reh-Fit-Centre-crop.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211960" y="1268760"/>
            <a:ext cx="4010025" cy="40100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000" dirty="0" err="1" smtClean="0"/>
              <a:t>Reh</a:t>
            </a:r>
            <a:r>
              <a:rPr lang="en-US" sz="4000" dirty="0" smtClean="0"/>
              <a:t>-Fit Centre</a:t>
            </a:r>
            <a:endParaRPr lang="en-US" sz="4000" dirty="0"/>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lstStyle/>
          <a:p>
            <a:r>
              <a:rPr lang="en-US" sz="3200" dirty="0" smtClean="0"/>
              <a:t>Expanding  and enhancing a well used medically-based fitness center</a:t>
            </a:r>
            <a:endParaRPr lang="en-US" sz="3200" dirty="0"/>
          </a:p>
        </p:txBody>
      </p:sp>
    </p:spTree>
    <p:extLst>
      <p:ext uri="{BB962C8B-B14F-4D97-AF65-F5344CB8AC3E}">
        <p14:creationId xmlns:p14="http://schemas.microsoft.com/office/powerpoint/2010/main" val="2861834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t/>
            </a:r>
            <a:br>
              <a:rPr lang="en-CA" b="1" dirty="0" smtClean="0"/>
            </a:br>
            <a:r>
              <a:rPr lang="en-CA" b="1" dirty="0" smtClean="0"/>
              <a:t>Key </a:t>
            </a:r>
            <a:r>
              <a:rPr lang="en-CA" b="1" dirty="0"/>
              <a:t>Informant </a:t>
            </a:r>
            <a:r>
              <a:rPr lang="en-CA" b="1" dirty="0" smtClean="0"/>
              <a:t>Interviews</a:t>
            </a:r>
            <a:r>
              <a:rPr lang="en-CA" dirty="0"/>
              <a:t/>
            </a:r>
            <a:br>
              <a:rPr lang="en-CA" dirty="0"/>
            </a:br>
            <a:endParaRPr lang="en-CA" b="1" dirty="0"/>
          </a:p>
        </p:txBody>
      </p:sp>
      <p:sp>
        <p:nvSpPr>
          <p:cNvPr id="3" name="Content Placeholder 2"/>
          <p:cNvSpPr>
            <a:spLocks noGrp="1"/>
          </p:cNvSpPr>
          <p:nvPr>
            <p:ph idx="1"/>
          </p:nvPr>
        </p:nvSpPr>
        <p:spPr>
          <a:xfrm>
            <a:off x="467544" y="1196752"/>
            <a:ext cx="8229600" cy="4525963"/>
          </a:xfrm>
        </p:spPr>
        <p:txBody>
          <a:bodyPr/>
          <a:lstStyle/>
          <a:p>
            <a:pPr marL="0" indent="0">
              <a:buNone/>
            </a:pPr>
            <a:endParaRPr lang="en-CA" dirty="0" smtClean="0"/>
          </a:p>
          <a:p>
            <a:pPr marL="457200" lvl="0" indent="-457200">
              <a:buFont typeface="+mj-lt"/>
              <a:buAutoNum type="arabicPeriod"/>
            </a:pPr>
            <a:r>
              <a:rPr lang="en-US" sz="2800" dirty="0" smtClean="0"/>
              <a:t>Current processes and tools used for new builds?</a:t>
            </a:r>
          </a:p>
          <a:p>
            <a:pPr marL="457200" lvl="0" indent="-457200">
              <a:buFont typeface="+mj-lt"/>
              <a:buAutoNum type="arabicPeriod"/>
            </a:pPr>
            <a:r>
              <a:rPr lang="en-US" sz="2800" dirty="0" smtClean="0"/>
              <a:t>Active Design Checklist</a:t>
            </a:r>
          </a:p>
          <a:p>
            <a:pPr lvl="1">
              <a:buFont typeface="Arial" panose="020B0604020202020204" pitchFamily="34" charset="0"/>
              <a:buChar char="•"/>
            </a:pPr>
            <a:r>
              <a:rPr lang="en-US" sz="2400" dirty="0" smtClean="0"/>
              <a:t>Utility of the checklist? </a:t>
            </a:r>
          </a:p>
          <a:p>
            <a:pPr lvl="1">
              <a:buFont typeface="Arial" panose="020B0604020202020204" pitchFamily="34" charset="0"/>
              <a:buChar char="•"/>
            </a:pPr>
            <a:r>
              <a:rPr lang="en-US" sz="2400" dirty="0" smtClean="0"/>
              <a:t>Criteria that were easy/a challenge to consider or incorporate?</a:t>
            </a:r>
          </a:p>
          <a:p>
            <a:pPr lvl="1">
              <a:buFont typeface="Arial" panose="020B0604020202020204" pitchFamily="34" charset="0"/>
              <a:buChar char="•"/>
            </a:pPr>
            <a:r>
              <a:rPr lang="en-US" sz="2400" dirty="0"/>
              <a:t>Criteria that prompted you to plan your facility differently</a:t>
            </a:r>
            <a:r>
              <a:rPr lang="en-US" sz="2400" dirty="0" smtClean="0"/>
              <a:t>?</a:t>
            </a:r>
          </a:p>
          <a:p>
            <a:pPr marL="457200" lvl="0" indent="-457200">
              <a:buFont typeface="+mj-lt"/>
              <a:buAutoNum type="arabicPeriod"/>
            </a:pPr>
            <a:r>
              <a:rPr lang="en-US" sz="2800" dirty="0" smtClean="0"/>
              <a:t>Opportunities for integrating the checklist criteria into existing processes and tools? </a:t>
            </a:r>
          </a:p>
          <a:p>
            <a:endParaRPr lang="en-CA" dirty="0"/>
          </a:p>
        </p:txBody>
      </p:sp>
    </p:spTree>
    <p:extLst>
      <p:ext uri="{BB962C8B-B14F-4D97-AF65-F5344CB8AC3E}">
        <p14:creationId xmlns:p14="http://schemas.microsoft.com/office/powerpoint/2010/main" val="127335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Preliminary Findings:</a:t>
            </a:r>
            <a:br>
              <a:rPr lang="en-US" b="1" dirty="0" smtClean="0"/>
            </a:br>
            <a:r>
              <a:rPr lang="en-US" sz="4000" b="1" dirty="0" smtClean="0"/>
              <a:t>1.</a:t>
            </a:r>
            <a:r>
              <a:rPr lang="en-US" b="1" dirty="0" smtClean="0"/>
              <a:t> </a:t>
            </a:r>
            <a:r>
              <a:rPr lang="en-US" sz="4000" b="1" dirty="0" smtClean="0"/>
              <a:t>Current Considerations and</a:t>
            </a:r>
            <a:r>
              <a:rPr lang="en-US" b="1" dirty="0" smtClean="0"/>
              <a:t> </a:t>
            </a:r>
            <a:r>
              <a:rPr lang="en-US" sz="4000" b="1" dirty="0"/>
              <a:t>Tools</a:t>
            </a:r>
          </a:p>
        </p:txBody>
      </p:sp>
      <p:sp>
        <p:nvSpPr>
          <p:cNvPr id="3" name="Content Placeholder 2"/>
          <p:cNvSpPr>
            <a:spLocks noGrp="1"/>
          </p:cNvSpPr>
          <p:nvPr>
            <p:ph idx="1"/>
          </p:nvPr>
        </p:nvSpPr>
        <p:spPr>
          <a:xfrm>
            <a:off x="395536" y="1988840"/>
            <a:ext cx="8229600" cy="4525963"/>
          </a:xfrm>
        </p:spPr>
        <p:txBody>
          <a:bodyPr/>
          <a:lstStyle/>
          <a:p>
            <a:pPr>
              <a:buFont typeface="Arial" panose="020B0604020202020204" pitchFamily="34" charset="0"/>
              <a:buChar char="•"/>
            </a:pPr>
            <a:r>
              <a:rPr lang="en-US" sz="3600" dirty="0" smtClean="0"/>
              <a:t>Site Selection, Design and Layout</a:t>
            </a:r>
          </a:p>
          <a:p>
            <a:pPr>
              <a:buFont typeface="Arial" panose="020B0604020202020204" pitchFamily="34" charset="0"/>
              <a:buChar char="•"/>
            </a:pPr>
            <a:r>
              <a:rPr lang="en-US" sz="3600" dirty="0" smtClean="0"/>
              <a:t>Building Design and Layout</a:t>
            </a:r>
          </a:p>
          <a:p>
            <a:pPr>
              <a:buFont typeface="Arial" panose="020B0604020202020204" pitchFamily="34" charset="0"/>
              <a:buChar char="•"/>
            </a:pPr>
            <a:r>
              <a:rPr lang="en-US" sz="3600" dirty="0" smtClean="0"/>
              <a:t>Pedestrian </a:t>
            </a:r>
            <a:r>
              <a:rPr lang="en-US" sz="3600" dirty="0"/>
              <a:t>and </a:t>
            </a:r>
            <a:r>
              <a:rPr lang="en-US" sz="3600" dirty="0" smtClean="0"/>
              <a:t>Bicycle Access/Amenities</a:t>
            </a:r>
            <a:endParaRPr lang="en-US" sz="3600" dirty="0"/>
          </a:p>
          <a:p>
            <a:pPr>
              <a:buNone/>
            </a:pPr>
            <a:endParaRPr lang="en-US" sz="24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43492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Preliminary Findings:</a:t>
            </a:r>
            <a:br>
              <a:rPr lang="en-US" b="1" dirty="0" smtClean="0"/>
            </a:br>
            <a:r>
              <a:rPr lang="en-US" sz="4000" b="1" dirty="0" smtClean="0"/>
              <a:t>2. Active Design Checklist</a:t>
            </a:r>
            <a:endParaRPr lang="en-US" b="1"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sz="3600" dirty="0" smtClean="0"/>
              <a:t>Some criteria are already incorporated; others will be a challenge</a:t>
            </a:r>
          </a:p>
          <a:p>
            <a:pPr>
              <a:buFont typeface="Arial" panose="020B0604020202020204" pitchFamily="34" charset="0"/>
              <a:buChar char="•"/>
            </a:pPr>
            <a:r>
              <a:rPr lang="en-US" sz="3600" dirty="0" smtClean="0"/>
              <a:t>Illustrations could be helpful</a:t>
            </a:r>
          </a:p>
          <a:p>
            <a:pPr>
              <a:buFont typeface="Arial" panose="020B0604020202020204" pitchFamily="34" charset="0"/>
              <a:buChar char="•"/>
            </a:pPr>
            <a:r>
              <a:rPr lang="en-US" sz="3600" dirty="0" smtClean="0"/>
              <a:t>Expansion of checklist- </a:t>
            </a:r>
            <a:r>
              <a:rPr lang="en-US" sz="3600" i="1" dirty="0" smtClean="0"/>
              <a:t>building interior</a:t>
            </a:r>
          </a:p>
          <a:p>
            <a:pPr>
              <a:buFont typeface="Wingdings" pitchFamily="2" charset="2"/>
              <a:buChar char="q"/>
            </a:pPr>
            <a:endParaRPr lang="en-US" dirty="0" smtClean="0"/>
          </a:p>
          <a:p>
            <a:pPr lvl="1"/>
            <a:endParaRPr lang="en-US" dirty="0"/>
          </a:p>
        </p:txBody>
      </p:sp>
    </p:spTree>
    <p:extLst>
      <p:ext uri="{BB962C8B-B14F-4D97-AF65-F5344CB8AC3E}">
        <p14:creationId xmlns:p14="http://schemas.microsoft.com/office/powerpoint/2010/main" val="251665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Preliminary Findings:</a:t>
            </a:r>
            <a:br>
              <a:rPr lang="en-US" b="1" dirty="0" smtClean="0"/>
            </a:br>
            <a:r>
              <a:rPr lang="en-US" sz="3200" b="1" dirty="0"/>
              <a:t>3</a:t>
            </a:r>
            <a:r>
              <a:rPr lang="en-US" sz="3200" b="1" dirty="0" smtClean="0"/>
              <a:t>. Integration of Checklist into Planning Tools</a:t>
            </a:r>
            <a:endParaRPr lang="en-US" sz="3200" b="1"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Opportunity to apply select criteria at: </a:t>
            </a:r>
          </a:p>
          <a:p>
            <a:pPr lvl="1">
              <a:buFont typeface="Courier New" panose="02070309020205020404" pitchFamily="49" charset="0"/>
              <a:buChar char="o"/>
            </a:pPr>
            <a:r>
              <a:rPr lang="en-US" dirty="0" smtClean="0"/>
              <a:t>RFP stage</a:t>
            </a:r>
          </a:p>
          <a:p>
            <a:pPr lvl="1">
              <a:buFont typeface="Courier New" panose="02070309020205020404" pitchFamily="49" charset="0"/>
              <a:buChar char="o"/>
            </a:pPr>
            <a:r>
              <a:rPr lang="en-US" dirty="0" smtClean="0"/>
              <a:t>Selection stage</a:t>
            </a:r>
          </a:p>
          <a:p>
            <a:pPr>
              <a:buFont typeface="Arial" panose="020B0604020202020204" pitchFamily="34" charset="0"/>
              <a:buChar char="•"/>
            </a:pPr>
            <a:r>
              <a:rPr lang="en-US" dirty="0" smtClean="0"/>
              <a:t>Also- policy development, audits, prioritization of capital improvements </a:t>
            </a:r>
          </a:p>
          <a:p>
            <a:pPr>
              <a:buFont typeface="Arial" panose="020B0604020202020204" pitchFamily="34" charset="0"/>
              <a:buChar char="•"/>
            </a:pPr>
            <a:r>
              <a:rPr lang="en-US" dirty="0" smtClean="0"/>
              <a:t>Benefit as a stand alone tool for decision-makers</a:t>
            </a:r>
          </a:p>
          <a:p>
            <a:pPr marL="0" indent="0">
              <a:buNone/>
            </a:pPr>
            <a:endParaRPr lang="en-US" dirty="0"/>
          </a:p>
        </p:txBody>
      </p:sp>
    </p:spTree>
    <p:extLst>
      <p:ext uri="{BB962C8B-B14F-4D97-AF65-F5344CB8AC3E}">
        <p14:creationId xmlns:p14="http://schemas.microsoft.com/office/powerpoint/2010/main" val="217310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Reflections…</a:t>
            </a:r>
            <a:endParaRPr lang="en-US" b="1" dirty="0"/>
          </a:p>
        </p:txBody>
      </p:sp>
      <p:sp>
        <p:nvSpPr>
          <p:cNvPr id="3" name="Content Placeholder 2"/>
          <p:cNvSpPr>
            <a:spLocks noGrp="1"/>
          </p:cNvSpPr>
          <p:nvPr>
            <p:ph idx="1"/>
          </p:nvPr>
        </p:nvSpPr>
        <p:spPr/>
        <p:txBody>
          <a:bodyPr/>
          <a:lstStyle/>
          <a:p>
            <a:r>
              <a:rPr lang="en-US" sz="2800" i="1" dirty="0" smtClean="0"/>
              <a:t>Site selection, design and layout</a:t>
            </a:r>
            <a:r>
              <a:rPr lang="en-US" sz="2800" dirty="0" smtClean="0"/>
              <a:t>- extremely important but not always prioritized </a:t>
            </a:r>
          </a:p>
          <a:p>
            <a:r>
              <a:rPr lang="en-US" sz="2800" dirty="0" smtClean="0"/>
              <a:t>Parking stall expense is an opportunity!</a:t>
            </a:r>
          </a:p>
          <a:p>
            <a:r>
              <a:rPr lang="en-US" sz="2800" dirty="0" smtClean="0"/>
              <a:t>Loved the checklist… but harder to incorporate into current processes</a:t>
            </a:r>
          </a:p>
          <a:p>
            <a:r>
              <a:rPr lang="en-US" sz="2800" dirty="0" smtClean="0"/>
              <a:t>Introduced checklist at later stages of development- limited opportunity for change</a:t>
            </a:r>
          </a:p>
          <a:p>
            <a:r>
              <a:rPr lang="en-US" sz="2800" dirty="0" smtClean="0"/>
              <a:t>Bureaucratic realities (e.g. funding delays)</a:t>
            </a:r>
          </a:p>
          <a:p>
            <a:r>
              <a:rPr lang="en-US" sz="2800" dirty="0"/>
              <a:t>Benefit of internal champion as “agent of change”</a:t>
            </a:r>
          </a:p>
          <a:p>
            <a:endParaRPr lang="en-US" dirty="0" smtClean="0"/>
          </a:p>
          <a:p>
            <a:endParaRPr lang="en-US" dirty="0" smtClean="0"/>
          </a:p>
          <a:p>
            <a:endParaRPr lang="en-US" dirty="0"/>
          </a:p>
        </p:txBody>
      </p:sp>
    </p:spTree>
    <p:extLst>
      <p:ext uri="{BB962C8B-B14F-4D97-AF65-F5344CB8AC3E}">
        <p14:creationId xmlns:p14="http://schemas.microsoft.com/office/powerpoint/2010/main" val="231301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Successes to Date</a:t>
            </a:r>
            <a:endParaRPr lang="en-US" b="1" dirty="0"/>
          </a:p>
        </p:txBody>
      </p:sp>
      <p:sp>
        <p:nvSpPr>
          <p:cNvPr id="3" name="Content Placeholder 2"/>
          <p:cNvSpPr>
            <a:spLocks noGrp="1"/>
          </p:cNvSpPr>
          <p:nvPr>
            <p:ph idx="1"/>
          </p:nvPr>
        </p:nvSpPr>
        <p:spPr/>
        <p:txBody>
          <a:bodyPr/>
          <a:lstStyle/>
          <a:p>
            <a:r>
              <a:rPr lang="en-US" sz="2800" dirty="0" smtClean="0"/>
              <a:t>Education of key decision makers</a:t>
            </a:r>
          </a:p>
          <a:p>
            <a:r>
              <a:rPr lang="en-US" sz="2800" dirty="0" smtClean="0"/>
              <a:t>Better understanding process and tools for decision making </a:t>
            </a:r>
          </a:p>
          <a:p>
            <a:r>
              <a:rPr lang="en-US" sz="2800" dirty="0" smtClean="0"/>
              <a:t>Refinement of Active Design Checklist</a:t>
            </a:r>
          </a:p>
          <a:p>
            <a:r>
              <a:rPr lang="en-US" sz="2800" dirty="0" smtClean="0"/>
              <a:t>Insight into challenges of applying certain checklist criteria</a:t>
            </a:r>
          </a:p>
          <a:p>
            <a:r>
              <a:rPr lang="en-US" sz="2800" dirty="0" smtClean="0"/>
              <a:t>Developed relationships within our own organizations, and identified opportunities to influence policy change</a:t>
            </a:r>
          </a:p>
          <a:p>
            <a:endParaRPr lang="en-US" dirty="0"/>
          </a:p>
        </p:txBody>
      </p:sp>
    </p:spTree>
    <p:extLst>
      <p:ext uri="{BB962C8B-B14F-4D97-AF65-F5344CB8AC3E}">
        <p14:creationId xmlns:p14="http://schemas.microsoft.com/office/powerpoint/2010/main" val="396880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p:cNvPicPr>
            <a:picLocks noChangeAspect="1" noChangeArrowheads="1"/>
          </p:cNvPicPr>
          <p:nvPr/>
        </p:nvPicPr>
        <p:blipFill>
          <a:blip r:embed="rId3" cstate="screen"/>
          <a:srcRect/>
          <a:stretch>
            <a:fillRect/>
          </a:stretch>
        </p:blipFill>
        <p:spPr bwMode="auto">
          <a:xfrm>
            <a:off x="0" y="-27384"/>
            <a:ext cx="9144000" cy="6987485"/>
          </a:xfrm>
          <a:prstGeom prst="rect">
            <a:avLst/>
          </a:prstGeom>
          <a:noFill/>
          <a:ln w="9525">
            <a:noFill/>
            <a:miter lim="800000"/>
            <a:headEnd/>
            <a:tailEnd/>
          </a:ln>
        </p:spPr>
      </p:pic>
      <p:sp>
        <p:nvSpPr>
          <p:cNvPr id="27651" name="Subtitle 2"/>
          <p:cNvSpPr>
            <a:spLocks noGrp="1"/>
          </p:cNvSpPr>
          <p:nvPr>
            <p:ph type="subTitle" idx="4294967295"/>
          </p:nvPr>
        </p:nvSpPr>
        <p:spPr>
          <a:xfrm>
            <a:off x="395287" y="548680"/>
            <a:ext cx="8353425" cy="2592561"/>
          </a:xfrm>
        </p:spPr>
        <p:txBody>
          <a:bodyPr/>
          <a:lstStyle/>
          <a:p>
            <a:pPr marL="0" indent="0" eaLnBrk="1" hangingPunct="1">
              <a:lnSpc>
                <a:spcPct val="80000"/>
              </a:lnSpc>
              <a:buFont typeface="Arial" charset="0"/>
              <a:buNone/>
            </a:pPr>
            <a:r>
              <a:rPr lang="en-CA" sz="2400" b="1" dirty="0"/>
              <a:t>Contact Information:</a:t>
            </a:r>
          </a:p>
          <a:p>
            <a:pPr marL="0" indent="0">
              <a:buNone/>
            </a:pPr>
            <a:r>
              <a:rPr lang="en-US" sz="2000" dirty="0"/>
              <a:t>Dr. Lisa Richards, Medical Officer of </a:t>
            </a:r>
            <a:r>
              <a:rPr lang="en-US" sz="2000" dirty="0" smtClean="0"/>
              <a:t>Health</a:t>
            </a:r>
          </a:p>
          <a:p>
            <a:pPr marL="0" indent="0">
              <a:buNone/>
            </a:pPr>
            <a:r>
              <a:rPr lang="en-US" sz="2000" dirty="0" smtClean="0">
                <a:hlinkClick r:id="rId4"/>
              </a:rPr>
              <a:t>lrichards@wrha.mb.ca</a:t>
            </a:r>
            <a:r>
              <a:rPr lang="en-US" sz="2000" dirty="0" smtClean="0"/>
              <a:t> 204-612-1581, Winnipeg</a:t>
            </a:r>
            <a:r>
              <a:rPr lang="en-US" sz="2000" dirty="0"/>
              <a:t>, Manitoba</a:t>
            </a:r>
          </a:p>
        </p:txBody>
      </p:sp>
      <p:pic>
        <p:nvPicPr>
          <p:cNvPr id="5" name="Picture 4"/>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920" y="5620340"/>
            <a:ext cx="2341672" cy="135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under recognition CPAC english horizontal"/>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339752" y="6175852"/>
            <a:ext cx="4191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338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Template_PP</Template>
  <TotalTime>25609</TotalTime>
  <Words>3372</Words>
  <Application>Microsoft Office PowerPoint</Application>
  <PresentationFormat>On-screen Show (4:3)</PresentationFormat>
  <Paragraphs>321</Paragraphs>
  <Slides>25</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1_Office Theme</vt:lpstr>
      <vt:lpstr>Acrobat Document</vt:lpstr>
      <vt:lpstr>Applying a Health Lens to  Public Facility Design</vt:lpstr>
      <vt:lpstr>CLASP Project Team</vt:lpstr>
      <vt:lpstr>Overview</vt:lpstr>
      <vt:lpstr>PowerPoint Presentation</vt:lpstr>
      <vt:lpstr>PowerPoint Presentation</vt:lpstr>
      <vt:lpstr>Applying a Health Lens to Public Facility Design</vt:lpstr>
      <vt:lpstr>PowerPoint Presentation</vt:lpstr>
      <vt:lpstr>PowerPoint Presentation</vt:lpstr>
      <vt:lpstr>PowerPoint Presentation</vt:lpstr>
      <vt:lpstr>Project Outcomes- Short Term</vt:lpstr>
      <vt:lpstr>Project Outcomes- Long Term </vt:lpstr>
      <vt:lpstr>PowerPoint Presentation</vt:lpstr>
      <vt:lpstr>Active Design Checklist- Overview</vt:lpstr>
      <vt:lpstr>Partnerships</vt:lpstr>
      <vt:lpstr>Winnipeg Regional Health Authority</vt:lpstr>
      <vt:lpstr> City of Winnipeg</vt:lpstr>
      <vt:lpstr>University of Manitoba</vt:lpstr>
      <vt:lpstr>Reh-Fit Centre</vt:lpstr>
      <vt:lpstr> Key Informant Interviews </vt:lpstr>
      <vt:lpstr>Preliminary Findings: 1. Current Considerations and Tools</vt:lpstr>
      <vt:lpstr>Preliminary Findings: 2. Active Design Checklist</vt:lpstr>
      <vt:lpstr>Preliminary Findings: 3. Integration of Checklist into Planning Tools</vt:lpstr>
      <vt:lpstr>Reflections…</vt:lpstr>
      <vt:lpstr>Successes to Date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Canada By Design  CLASP Project- Phase 2:  Opportunities for Collaboration</dc:title>
  <dc:creator>Lisa</dc:creator>
  <cp:lastModifiedBy>Lisa Richards</cp:lastModifiedBy>
  <cp:revision>460</cp:revision>
  <cp:lastPrinted>2013-01-17T14:04:55Z</cp:lastPrinted>
  <dcterms:created xsi:type="dcterms:W3CDTF">2012-11-06T19:52:40Z</dcterms:created>
  <dcterms:modified xsi:type="dcterms:W3CDTF">2014-06-09T21:40:34Z</dcterms:modified>
</cp:coreProperties>
</file>