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ppt" ContentType="application/vnd.ms-powerpoint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tiff" ContentType="image/tif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8" r:id="rId3"/>
    <p:sldId id="287" r:id="rId4"/>
    <p:sldId id="267" r:id="rId5"/>
    <p:sldId id="266" r:id="rId6"/>
    <p:sldId id="327" r:id="rId7"/>
    <p:sldId id="295" r:id="rId8"/>
    <p:sldId id="350" r:id="rId9"/>
    <p:sldId id="356" r:id="rId10"/>
    <p:sldId id="347" r:id="rId11"/>
    <p:sldId id="351" r:id="rId12"/>
    <p:sldId id="357" r:id="rId13"/>
    <p:sldId id="352" r:id="rId14"/>
    <p:sldId id="354" r:id="rId15"/>
    <p:sldId id="355" r:id="rId16"/>
    <p:sldId id="348" r:id="rId17"/>
    <p:sldId id="358" r:id="rId18"/>
    <p:sldId id="359" r:id="rId19"/>
    <p:sldId id="361" r:id="rId20"/>
    <p:sldId id="346" r:id="rId21"/>
    <p:sldId id="330" r:id="rId22"/>
    <p:sldId id="331" r:id="rId23"/>
    <p:sldId id="332" r:id="rId24"/>
    <p:sldId id="333" r:id="rId25"/>
    <p:sldId id="334" r:id="rId26"/>
    <p:sldId id="336" r:id="rId27"/>
    <p:sldId id="335" r:id="rId28"/>
    <p:sldId id="337" r:id="rId29"/>
    <p:sldId id="338" r:id="rId30"/>
    <p:sldId id="339" r:id="rId31"/>
    <p:sldId id="345" r:id="rId32"/>
    <p:sldId id="362" r:id="rId33"/>
    <p:sldId id="342" r:id="rId34"/>
    <p:sldId id="363" r:id="rId35"/>
  </p:sldIdLst>
  <p:sldSz cx="9144000" cy="6858000" type="screen4x3"/>
  <p:notesSz cx="6858000" cy="9294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more" initials="C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FFFF99"/>
    <a:srgbClr val="FFFFCC"/>
    <a:srgbClr val="F3FECE"/>
    <a:srgbClr val="FF5050"/>
    <a:srgbClr val="00FFCC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4" autoAdjust="0"/>
    <p:restoredTop sz="94624" autoAdjust="0"/>
  </p:normalViewPr>
  <p:slideViewPr>
    <p:cSldViewPr>
      <p:cViewPr varScale="1">
        <p:scale>
          <a:sx n="38" d="100"/>
          <a:sy n="38" d="100"/>
        </p:scale>
        <p:origin x="-7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Madcat\Publications\TRB\TRB2012\StepsInReserve\2008_D&#233;placements%20courts%20motoris&#233;s%20chain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Madcat\Publications\TRB\TRB2012\StepsInReserve\Pas%20en%20r&#233;serve+TC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9"/>
  <c:chart>
    <c:plotArea>
      <c:layout>
        <c:manualLayout>
          <c:layoutTarget val="inner"/>
          <c:xMode val="edge"/>
          <c:yMode val="edge"/>
          <c:x val="0.14699357291876977"/>
          <c:y val="3.3344242973450816E-2"/>
          <c:w val="0.73815734571640057"/>
          <c:h val="0.72256106632577688"/>
        </c:manualLayout>
      </c:layout>
      <c:barChart>
        <c:barDir val="col"/>
        <c:grouping val="stacked"/>
        <c:ser>
          <c:idx val="1"/>
          <c:order val="0"/>
          <c:tx>
            <c:strRef>
              <c:f>GRAPH!$C$1</c:f>
              <c:strCache>
                <c:ptCount val="1"/>
                <c:pt idx="0">
                  <c:v>CD</c:v>
                </c:pt>
              </c:strCache>
            </c:strRef>
          </c:tx>
          <c:dLbls>
            <c:dLbl>
              <c:idx val="9"/>
              <c:showSer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GRAPH!$A$2:$A$17</c:f>
              <c:strCache>
                <c:ptCount val="16"/>
                <c:pt idx="0">
                  <c:v>0-99</c:v>
                </c:pt>
                <c:pt idx="1">
                  <c:v>100-199</c:v>
                </c:pt>
                <c:pt idx="2">
                  <c:v>200-299</c:v>
                </c:pt>
                <c:pt idx="3">
                  <c:v>300-399</c:v>
                </c:pt>
                <c:pt idx="4">
                  <c:v>400-499</c:v>
                </c:pt>
                <c:pt idx="5">
                  <c:v>500-599</c:v>
                </c:pt>
                <c:pt idx="6">
                  <c:v>600-699</c:v>
                </c:pt>
                <c:pt idx="7">
                  <c:v>700-799</c:v>
                </c:pt>
                <c:pt idx="8">
                  <c:v>800-899</c:v>
                </c:pt>
                <c:pt idx="9">
                  <c:v>900-999</c:v>
                </c:pt>
                <c:pt idx="10">
                  <c:v>1000-1099</c:v>
                </c:pt>
                <c:pt idx="11">
                  <c:v>1100-1199</c:v>
                </c:pt>
                <c:pt idx="12">
                  <c:v>1200-1299</c:v>
                </c:pt>
                <c:pt idx="13">
                  <c:v>1300-1399</c:v>
                </c:pt>
                <c:pt idx="14">
                  <c:v>1400-1499</c:v>
                </c:pt>
                <c:pt idx="15">
                  <c:v>1500-1600</c:v>
                </c:pt>
              </c:strCache>
            </c:strRef>
          </c:cat>
          <c:val>
            <c:numRef>
              <c:f>GRAPH!$C$2:$C$17</c:f>
              <c:numCache>
                <c:formatCode>General</c:formatCode>
                <c:ptCount val="16"/>
                <c:pt idx="0">
                  <c:v>5809.7900000000009</c:v>
                </c:pt>
                <c:pt idx="1">
                  <c:v>11315.04000000001</c:v>
                </c:pt>
                <c:pt idx="2">
                  <c:v>18195.989999999991</c:v>
                </c:pt>
                <c:pt idx="3">
                  <c:v>27261.300000000017</c:v>
                </c:pt>
                <c:pt idx="4">
                  <c:v>30899.979999999916</c:v>
                </c:pt>
                <c:pt idx="5">
                  <c:v>34307.569999999992</c:v>
                </c:pt>
                <c:pt idx="6">
                  <c:v>40943.06</c:v>
                </c:pt>
                <c:pt idx="7">
                  <c:v>40137.450000000012</c:v>
                </c:pt>
                <c:pt idx="8">
                  <c:v>41718.320000000014</c:v>
                </c:pt>
                <c:pt idx="9">
                  <c:v>43151.100000000035</c:v>
                </c:pt>
                <c:pt idx="10">
                  <c:v>43966.769999999982</c:v>
                </c:pt>
                <c:pt idx="11">
                  <c:v>41082.619999999893</c:v>
                </c:pt>
                <c:pt idx="12">
                  <c:v>43033.779999999868</c:v>
                </c:pt>
                <c:pt idx="13">
                  <c:v>44720.569999999992</c:v>
                </c:pt>
                <c:pt idx="14">
                  <c:v>42556.46</c:v>
                </c:pt>
                <c:pt idx="15">
                  <c:v>42342.229999999996</c:v>
                </c:pt>
              </c:numCache>
            </c:numRef>
          </c:val>
        </c:ser>
        <c:ser>
          <c:idx val="3"/>
          <c:order val="1"/>
          <c:tx>
            <c:strRef>
              <c:f>GRAPH!$E$1</c:f>
              <c:strCache>
                <c:ptCount val="1"/>
                <c:pt idx="0">
                  <c:v>CP</c:v>
                </c:pt>
              </c:strCache>
            </c:strRef>
          </c:tx>
          <c:dLbls>
            <c:dLbl>
              <c:idx val="9"/>
              <c:showSer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GRAPH!$A$2:$A$17</c:f>
              <c:strCache>
                <c:ptCount val="16"/>
                <c:pt idx="0">
                  <c:v>0-99</c:v>
                </c:pt>
                <c:pt idx="1">
                  <c:v>100-199</c:v>
                </c:pt>
                <c:pt idx="2">
                  <c:v>200-299</c:v>
                </c:pt>
                <c:pt idx="3">
                  <c:v>300-399</c:v>
                </c:pt>
                <c:pt idx="4">
                  <c:v>400-499</c:v>
                </c:pt>
                <c:pt idx="5">
                  <c:v>500-599</c:v>
                </c:pt>
                <c:pt idx="6">
                  <c:v>600-699</c:v>
                </c:pt>
                <c:pt idx="7">
                  <c:v>700-799</c:v>
                </c:pt>
                <c:pt idx="8">
                  <c:v>800-899</c:v>
                </c:pt>
                <c:pt idx="9">
                  <c:v>900-999</c:v>
                </c:pt>
                <c:pt idx="10">
                  <c:v>1000-1099</c:v>
                </c:pt>
                <c:pt idx="11">
                  <c:v>1100-1199</c:v>
                </c:pt>
                <c:pt idx="12">
                  <c:v>1200-1299</c:v>
                </c:pt>
                <c:pt idx="13">
                  <c:v>1300-1399</c:v>
                </c:pt>
                <c:pt idx="14">
                  <c:v>1400-1499</c:v>
                </c:pt>
                <c:pt idx="15">
                  <c:v>1500-1600</c:v>
                </c:pt>
              </c:strCache>
            </c:strRef>
          </c:cat>
          <c:val>
            <c:numRef>
              <c:f>GRAPH!$E$2:$E$17</c:f>
              <c:numCache>
                <c:formatCode>General</c:formatCode>
                <c:ptCount val="16"/>
                <c:pt idx="0">
                  <c:v>1910.8100000000006</c:v>
                </c:pt>
                <c:pt idx="1">
                  <c:v>4310.8500000000004</c:v>
                </c:pt>
                <c:pt idx="2">
                  <c:v>8020.54</c:v>
                </c:pt>
                <c:pt idx="3">
                  <c:v>13761.890000000009</c:v>
                </c:pt>
                <c:pt idx="4">
                  <c:v>14621.32000000002</c:v>
                </c:pt>
                <c:pt idx="5">
                  <c:v>17278.670000000006</c:v>
                </c:pt>
                <c:pt idx="6">
                  <c:v>19012.860000000033</c:v>
                </c:pt>
                <c:pt idx="7">
                  <c:v>19668.929999999957</c:v>
                </c:pt>
                <c:pt idx="8">
                  <c:v>19727.319999999741</c:v>
                </c:pt>
                <c:pt idx="9">
                  <c:v>17331.809999999896</c:v>
                </c:pt>
                <c:pt idx="10">
                  <c:v>18977.470000000008</c:v>
                </c:pt>
                <c:pt idx="11">
                  <c:v>16395.809999999896</c:v>
                </c:pt>
                <c:pt idx="12">
                  <c:v>16391.289999999997</c:v>
                </c:pt>
                <c:pt idx="13">
                  <c:v>16735.179999999753</c:v>
                </c:pt>
                <c:pt idx="14">
                  <c:v>14315.619999999983</c:v>
                </c:pt>
                <c:pt idx="15">
                  <c:v>14093.479999999863</c:v>
                </c:pt>
              </c:numCache>
            </c:numRef>
          </c:val>
        </c:ser>
        <c:ser>
          <c:idx val="0"/>
          <c:order val="2"/>
          <c:tx>
            <c:strRef>
              <c:f>GRAPH!$B$1</c:f>
              <c:strCache>
                <c:ptCount val="1"/>
                <c:pt idx="0">
                  <c:v>TR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dLbls>
            <c:dLbl>
              <c:idx val="9"/>
              <c:showSer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GRAPH!$A$2:$A$17</c:f>
              <c:strCache>
                <c:ptCount val="16"/>
                <c:pt idx="0">
                  <c:v>0-99</c:v>
                </c:pt>
                <c:pt idx="1">
                  <c:v>100-199</c:v>
                </c:pt>
                <c:pt idx="2">
                  <c:v>200-299</c:v>
                </c:pt>
                <c:pt idx="3">
                  <c:v>300-399</c:v>
                </c:pt>
                <c:pt idx="4">
                  <c:v>400-499</c:v>
                </c:pt>
                <c:pt idx="5">
                  <c:v>500-599</c:v>
                </c:pt>
                <c:pt idx="6">
                  <c:v>600-699</c:v>
                </c:pt>
                <c:pt idx="7">
                  <c:v>700-799</c:v>
                </c:pt>
                <c:pt idx="8">
                  <c:v>800-899</c:v>
                </c:pt>
                <c:pt idx="9">
                  <c:v>900-999</c:v>
                </c:pt>
                <c:pt idx="10">
                  <c:v>1000-1099</c:v>
                </c:pt>
                <c:pt idx="11">
                  <c:v>1100-1199</c:v>
                </c:pt>
                <c:pt idx="12">
                  <c:v>1200-1299</c:v>
                </c:pt>
                <c:pt idx="13">
                  <c:v>1300-1399</c:v>
                </c:pt>
                <c:pt idx="14">
                  <c:v>1400-1499</c:v>
                </c:pt>
                <c:pt idx="15">
                  <c:v>1500-1600</c:v>
                </c:pt>
              </c:strCache>
            </c:strRef>
          </c:cat>
          <c:val>
            <c:numRef>
              <c:f>GRAPH!$B$2:$B$17</c:f>
              <c:numCache>
                <c:formatCode>General</c:formatCode>
                <c:ptCount val="16"/>
                <c:pt idx="0">
                  <c:v>841.44999999999948</c:v>
                </c:pt>
                <c:pt idx="1">
                  <c:v>1268.8000000000006</c:v>
                </c:pt>
                <c:pt idx="2">
                  <c:v>1554.2400000000009</c:v>
                </c:pt>
                <c:pt idx="3">
                  <c:v>2112.8300000000022</c:v>
                </c:pt>
                <c:pt idx="4">
                  <c:v>1542.91</c:v>
                </c:pt>
                <c:pt idx="5">
                  <c:v>1538.6899999999996</c:v>
                </c:pt>
                <c:pt idx="6">
                  <c:v>2110.77</c:v>
                </c:pt>
                <c:pt idx="7">
                  <c:v>3158.6700000000005</c:v>
                </c:pt>
                <c:pt idx="8">
                  <c:v>3967.0099999999989</c:v>
                </c:pt>
                <c:pt idx="9">
                  <c:v>4896.68</c:v>
                </c:pt>
                <c:pt idx="10">
                  <c:v>6186.39</c:v>
                </c:pt>
                <c:pt idx="11">
                  <c:v>6136.0300000000007</c:v>
                </c:pt>
                <c:pt idx="12">
                  <c:v>7191.0500000000011</c:v>
                </c:pt>
                <c:pt idx="13">
                  <c:v>6934.3500000000104</c:v>
                </c:pt>
                <c:pt idx="14">
                  <c:v>10876.700000000004</c:v>
                </c:pt>
                <c:pt idx="15">
                  <c:v>8596.2099999999082</c:v>
                </c:pt>
              </c:numCache>
            </c:numRef>
          </c:val>
        </c:ser>
        <c:ser>
          <c:idx val="2"/>
          <c:order val="3"/>
          <c:tx>
            <c:strRef>
              <c:f>GRAPH!$D$1</c:f>
              <c:strCache>
                <c:ptCount val="1"/>
                <c:pt idx="0">
                  <c:v>OT</c:v>
                </c:pt>
              </c:strCache>
            </c:strRef>
          </c:tx>
          <c:cat>
            <c:strRef>
              <c:f>GRAPH!$A$2:$A$17</c:f>
              <c:strCache>
                <c:ptCount val="16"/>
                <c:pt idx="0">
                  <c:v>0-99</c:v>
                </c:pt>
                <c:pt idx="1">
                  <c:v>100-199</c:v>
                </c:pt>
                <c:pt idx="2">
                  <c:v>200-299</c:v>
                </c:pt>
                <c:pt idx="3">
                  <c:v>300-399</c:v>
                </c:pt>
                <c:pt idx="4">
                  <c:v>400-499</c:v>
                </c:pt>
                <c:pt idx="5">
                  <c:v>500-599</c:v>
                </c:pt>
                <c:pt idx="6">
                  <c:v>600-699</c:v>
                </c:pt>
                <c:pt idx="7">
                  <c:v>700-799</c:v>
                </c:pt>
                <c:pt idx="8">
                  <c:v>800-899</c:v>
                </c:pt>
                <c:pt idx="9">
                  <c:v>900-999</c:v>
                </c:pt>
                <c:pt idx="10">
                  <c:v>1000-1099</c:v>
                </c:pt>
                <c:pt idx="11">
                  <c:v>1100-1199</c:v>
                </c:pt>
                <c:pt idx="12">
                  <c:v>1200-1299</c:v>
                </c:pt>
                <c:pt idx="13">
                  <c:v>1300-1399</c:v>
                </c:pt>
                <c:pt idx="14">
                  <c:v>1400-1499</c:v>
                </c:pt>
                <c:pt idx="15">
                  <c:v>1500-1600</c:v>
                </c:pt>
              </c:strCache>
            </c:strRef>
          </c:cat>
          <c:val>
            <c:numRef>
              <c:f>GRAPH!$D$2:$D$17</c:f>
              <c:numCache>
                <c:formatCode>General</c:formatCode>
                <c:ptCount val="16"/>
                <c:pt idx="0">
                  <c:v>175.53</c:v>
                </c:pt>
                <c:pt idx="1">
                  <c:v>73.510000000000005</c:v>
                </c:pt>
                <c:pt idx="2">
                  <c:v>231.04</c:v>
                </c:pt>
                <c:pt idx="3">
                  <c:v>162.09</c:v>
                </c:pt>
                <c:pt idx="4">
                  <c:v>395.75</c:v>
                </c:pt>
                <c:pt idx="5">
                  <c:v>501.91999999999899</c:v>
                </c:pt>
                <c:pt idx="6">
                  <c:v>567.9799999999999</c:v>
                </c:pt>
                <c:pt idx="7">
                  <c:v>423.32999999999993</c:v>
                </c:pt>
                <c:pt idx="8">
                  <c:v>371.74999999999994</c:v>
                </c:pt>
                <c:pt idx="9">
                  <c:v>405.95000000000005</c:v>
                </c:pt>
                <c:pt idx="10">
                  <c:v>596.58000000000004</c:v>
                </c:pt>
                <c:pt idx="11">
                  <c:v>645.38999999999987</c:v>
                </c:pt>
                <c:pt idx="12">
                  <c:v>1167.8399999999999</c:v>
                </c:pt>
                <c:pt idx="13">
                  <c:v>646.2399999999999</c:v>
                </c:pt>
                <c:pt idx="14">
                  <c:v>527.65</c:v>
                </c:pt>
                <c:pt idx="15">
                  <c:v>582.88</c:v>
                </c:pt>
              </c:numCache>
            </c:numRef>
          </c:val>
        </c:ser>
        <c:ser>
          <c:idx val="4"/>
          <c:order val="4"/>
          <c:tx>
            <c:strRef>
              <c:f>GRAPH!$F$1</c:f>
              <c:strCache>
                <c:ptCount val="1"/>
                <c:pt idx="0">
                  <c:v>SB</c:v>
                </c:pt>
              </c:strCache>
            </c:strRef>
          </c:tx>
          <c:dLbls>
            <c:dLbl>
              <c:idx val="9"/>
              <c:showSer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GRAPH!$A$2:$A$17</c:f>
              <c:strCache>
                <c:ptCount val="16"/>
                <c:pt idx="0">
                  <c:v>0-99</c:v>
                </c:pt>
                <c:pt idx="1">
                  <c:v>100-199</c:v>
                </c:pt>
                <c:pt idx="2">
                  <c:v>200-299</c:v>
                </c:pt>
                <c:pt idx="3">
                  <c:v>300-399</c:v>
                </c:pt>
                <c:pt idx="4">
                  <c:v>400-499</c:v>
                </c:pt>
                <c:pt idx="5">
                  <c:v>500-599</c:v>
                </c:pt>
                <c:pt idx="6">
                  <c:v>600-699</c:v>
                </c:pt>
                <c:pt idx="7">
                  <c:v>700-799</c:v>
                </c:pt>
                <c:pt idx="8">
                  <c:v>800-899</c:v>
                </c:pt>
                <c:pt idx="9">
                  <c:v>900-999</c:v>
                </c:pt>
                <c:pt idx="10">
                  <c:v>1000-1099</c:v>
                </c:pt>
                <c:pt idx="11">
                  <c:v>1100-1199</c:v>
                </c:pt>
                <c:pt idx="12">
                  <c:v>1200-1299</c:v>
                </c:pt>
                <c:pt idx="13">
                  <c:v>1300-1399</c:v>
                </c:pt>
                <c:pt idx="14">
                  <c:v>1400-1499</c:v>
                </c:pt>
                <c:pt idx="15">
                  <c:v>1500-1600</c:v>
                </c:pt>
              </c:strCache>
            </c:strRef>
          </c:cat>
          <c:val>
            <c:numRef>
              <c:f>GRAPH!$F$2:$F$17</c:f>
              <c:numCache>
                <c:formatCode>General</c:formatCode>
                <c:ptCount val="16"/>
                <c:pt idx="0">
                  <c:v>304.22000000000003</c:v>
                </c:pt>
                <c:pt idx="1">
                  <c:v>560.15000000000009</c:v>
                </c:pt>
                <c:pt idx="2">
                  <c:v>1704.5299999999986</c:v>
                </c:pt>
                <c:pt idx="3">
                  <c:v>1012.7699999999999</c:v>
                </c:pt>
                <c:pt idx="4">
                  <c:v>2134.86</c:v>
                </c:pt>
                <c:pt idx="5">
                  <c:v>2862.1300000000015</c:v>
                </c:pt>
                <c:pt idx="6">
                  <c:v>3884.1800000000007</c:v>
                </c:pt>
                <c:pt idx="7">
                  <c:v>4160.1100000000024</c:v>
                </c:pt>
                <c:pt idx="8">
                  <c:v>6305.8100000000022</c:v>
                </c:pt>
                <c:pt idx="9">
                  <c:v>5852.4600000000028</c:v>
                </c:pt>
                <c:pt idx="10">
                  <c:v>6211.83</c:v>
                </c:pt>
                <c:pt idx="11">
                  <c:v>6803.7800000000025</c:v>
                </c:pt>
                <c:pt idx="12">
                  <c:v>6796.01</c:v>
                </c:pt>
                <c:pt idx="13">
                  <c:v>7065.73</c:v>
                </c:pt>
                <c:pt idx="14">
                  <c:v>7350.2900000000018</c:v>
                </c:pt>
                <c:pt idx="15">
                  <c:v>7889.0000000000055</c:v>
                </c:pt>
              </c:numCache>
            </c:numRef>
          </c:val>
        </c:ser>
        <c:ser>
          <c:idx val="5"/>
          <c:order val="5"/>
          <c:tx>
            <c:strRef>
              <c:f>GRAPH!$G$1</c:f>
              <c:strCache>
                <c:ptCount val="1"/>
                <c:pt idx="0">
                  <c:v>WC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9"/>
              <c:layout>
                <c:manualLayout>
                  <c:x val="0"/>
                  <c:y val="1.2013216429918016E-2"/>
                </c:manualLayout>
              </c:layout>
              <c:showSer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GRAPH!$A$2:$A$17</c:f>
              <c:strCache>
                <c:ptCount val="16"/>
                <c:pt idx="0">
                  <c:v>0-99</c:v>
                </c:pt>
                <c:pt idx="1">
                  <c:v>100-199</c:v>
                </c:pt>
                <c:pt idx="2">
                  <c:v>200-299</c:v>
                </c:pt>
                <c:pt idx="3">
                  <c:v>300-399</c:v>
                </c:pt>
                <c:pt idx="4">
                  <c:v>400-499</c:v>
                </c:pt>
                <c:pt idx="5">
                  <c:v>500-599</c:v>
                </c:pt>
                <c:pt idx="6">
                  <c:v>600-699</c:v>
                </c:pt>
                <c:pt idx="7">
                  <c:v>700-799</c:v>
                </c:pt>
                <c:pt idx="8">
                  <c:v>800-899</c:v>
                </c:pt>
                <c:pt idx="9">
                  <c:v>900-999</c:v>
                </c:pt>
                <c:pt idx="10">
                  <c:v>1000-1099</c:v>
                </c:pt>
                <c:pt idx="11">
                  <c:v>1100-1199</c:v>
                </c:pt>
                <c:pt idx="12">
                  <c:v>1200-1299</c:v>
                </c:pt>
                <c:pt idx="13">
                  <c:v>1300-1399</c:v>
                </c:pt>
                <c:pt idx="14">
                  <c:v>1400-1499</c:v>
                </c:pt>
                <c:pt idx="15">
                  <c:v>1500-1600</c:v>
                </c:pt>
              </c:strCache>
            </c:strRef>
          </c:cat>
          <c:val>
            <c:numRef>
              <c:f>GRAPH!$G$2:$G$17</c:f>
              <c:numCache>
                <c:formatCode>General</c:formatCode>
                <c:ptCount val="16"/>
                <c:pt idx="0">
                  <c:v>32067.039999999892</c:v>
                </c:pt>
                <c:pt idx="1">
                  <c:v>64159.44</c:v>
                </c:pt>
                <c:pt idx="2">
                  <c:v>75897.150000000547</c:v>
                </c:pt>
                <c:pt idx="3">
                  <c:v>91153.900000000373</c:v>
                </c:pt>
                <c:pt idx="4">
                  <c:v>87174.700000000012</c:v>
                </c:pt>
                <c:pt idx="5">
                  <c:v>74314.610000000044</c:v>
                </c:pt>
                <c:pt idx="6">
                  <c:v>66989.109999999957</c:v>
                </c:pt>
                <c:pt idx="7">
                  <c:v>57533.09</c:v>
                </c:pt>
                <c:pt idx="8">
                  <c:v>55730.030000000006</c:v>
                </c:pt>
                <c:pt idx="9">
                  <c:v>42118.570000000022</c:v>
                </c:pt>
                <c:pt idx="10">
                  <c:v>39561.969999999892</c:v>
                </c:pt>
                <c:pt idx="11">
                  <c:v>33930.299999999981</c:v>
                </c:pt>
                <c:pt idx="12">
                  <c:v>27038.780000000024</c:v>
                </c:pt>
                <c:pt idx="13">
                  <c:v>23472.710000000046</c:v>
                </c:pt>
                <c:pt idx="14">
                  <c:v>20435.05</c:v>
                </c:pt>
                <c:pt idx="15">
                  <c:v>18925.090000000015</c:v>
                </c:pt>
              </c:numCache>
            </c:numRef>
          </c:val>
        </c:ser>
        <c:dLbls/>
        <c:gapWidth val="38"/>
        <c:overlap val="100"/>
        <c:axId val="61555072"/>
        <c:axId val="61556992"/>
      </c:barChart>
      <c:lineChart>
        <c:grouping val="standard"/>
        <c:ser>
          <c:idx val="6"/>
          <c:order val="6"/>
          <c:tx>
            <c:strRef>
              <c:f>GRAPH!$H$1</c:f>
              <c:strCache>
                <c:ptCount val="1"/>
                <c:pt idx="0">
                  <c:v>%MOT</c:v>
                </c:pt>
              </c:strCache>
            </c:strRef>
          </c:tx>
          <c:cat>
            <c:strRef>
              <c:f>GRAPH!$A$2:$A$17</c:f>
              <c:strCache>
                <c:ptCount val="16"/>
                <c:pt idx="0">
                  <c:v>0-99</c:v>
                </c:pt>
                <c:pt idx="1">
                  <c:v>100-199</c:v>
                </c:pt>
                <c:pt idx="2">
                  <c:v>200-299</c:v>
                </c:pt>
                <c:pt idx="3">
                  <c:v>300-399</c:v>
                </c:pt>
                <c:pt idx="4">
                  <c:v>400-499</c:v>
                </c:pt>
                <c:pt idx="5">
                  <c:v>500-599</c:v>
                </c:pt>
                <c:pt idx="6">
                  <c:v>600-699</c:v>
                </c:pt>
                <c:pt idx="7">
                  <c:v>700-799</c:v>
                </c:pt>
                <c:pt idx="8">
                  <c:v>800-899</c:v>
                </c:pt>
                <c:pt idx="9">
                  <c:v>900-999</c:v>
                </c:pt>
                <c:pt idx="10">
                  <c:v>1000-1099</c:v>
                </c:pt>
                <c:pt idx="11">
                  <c:v>1100-1199</c:v>
                </c:pt>
                <c:pt idx="12">
                  <c:v>1200-1299</c:v>
                </c:pt>
                <c:pt idx="13">
                  <c:v>1300-1399</c:v>
                </c:pt>
                <c:pt idx="14">
                  <c:v>1400-1499</c:v>
                </c:pt>
                <c:pt idx="15">
                  <c:v>1500-1600</c:v>
                </c:pt>
              </c:strCache>
            </c:strRef>
          </c:cat>
          <c:val>
            <c:numRef>
              <c:f>GRAPH!$H$2:$H$17</c:f>
              <c:numCache>
                <c:formatCode>General</c:formatCode>
                <c:ptCount val="16"/>
                <c:pt idx="0">
                  <c:v>0.21994782630694704</c:v>
                </c:pt>
                <c:pt idx="1">
                  <c:v>0.21457735605284611</c:v>
                </c:pt>
                <c:pt idx="2">
                  <c:v>0.28130074110240405</c:v>
                </c:pt>
                <c:pt idx="3">
                  <c:v>0.32710258710788742</c:v>
                </c:pt>
                <c:pt idx="4">
                  <c:v>0.36261602731369158</c:v>
                </c:pt>
                <c:pt idx="5">
                  <c:v>0.43186108271187634</c:v>
                </c:pt>
                <c:pt idx="6">
                  <c:v>0.49823883160225385</c:v>
                </c:pt>
                <c:pt idx="7">
                  <c:v>0.54003547125004414</c:v>
                </c:pt>
                <c:pt idx="8">
                  <c:v>0.56399682867126566</c:v>
                </c:pt>
                <c:pt idx="9">
                  <c:v>0.62974824223340953</c:v>
                </c:pt>
                <c:pt idx="10">
                  <c:v>0.65747511645137002</c:v>
                </c:pt>
                <c:pt idx="11">
                  <c:v>0.67683560373443541</c:v>
                </c:pt>
                <c:pt idx="12">
                  <c:v>0.7339193800356727</c:v>
                </c:pt>
                <c:pt idx="13">
                  <c:v>0.76427053115256693</c:v>
                </c:pt>
                <c:pt idx="14">
                  <c:v>0.78727177315179664</c:v>
                </c:pt>
                <c:pt idx="15">
                  <c:v>0.79524702720112761</c:v>
                </c:pt>
              </c:numCache>
            </c:numRef>
          </c:val>
        </c:ser>
        <c:dLbls/>
        <c:marker val="1"/>
        <c:axId val="61561088"/>
        <c:axId val="61559168"/>
      </c:lineChart>
      <c:catAx>
        <c:axId val="615550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CA"/>
                  <a:t>Trip length (meters)</a:t>
                </a:r>
              </a:p>
            </c:rich>
          </c:tx>
          <c:layout>
            <c:manualLayout>
              <c:xMode val="edge"/>
              <c:yMode val="edge"/>
              <c:x val="0.4402140907087988"/>
              <c:y val="0.93931812226805733"/>
            </c:manualLayout>
          </c:layout>
        </c:title>
        <c:numFmt formatCode="General" sourceLinked="0"/>
        <c:tickLblPos val="nextTo"/>
        <c:crossAx val="61556992"/>
        <c:crosses val="autoZero"/>
        <c:auto val="1"/>
        <c:lblAlgn val="ctr"/>
        <c:lblOffset val="100"/>
      </c:catAx>
      <c:valAx>
        <c:axId val="6155699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CA"/>
                  <a:t>Number of daily trips</a:t>
                </a:r>
              </a:p>
            </c:rich>
          </c:tx>
          <c:layout>
            <c:manualLayout>
              <c:xMode val="edge"/>
              <c:yMode val="edge"/>
              <c:x val="1.1005229505973525E-2"/>
              <c:y val="0.25975435337207231"/>
            </c:manualLayout>
          </c:layout>
        </c:title>
        <c:numFmt formatCode="#,##0" sourceLinked="0"/>
        <c:tickLblPos val="nextTo"/>
        <c:crossAx val="61555072"/>
        <c:crosses val="autoZero"/>
        <c:crossBetween val="between"/>
      </c:valAx>
      <c:valAx>
        <c:axId val="61559168"/>
        <c:scaling>
          <c:orientation val="minMax"/>
          <c:max val="1"/>
        </c:scaling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motorized modes within trip length class</a:t>
                </a:r>
              </a:p>
            </c:rich>
          </c:tx>
        </c:title>
        <c:numFmt formatCode="0%" sourceLinked="0"/>
        <c:tickLblPos val="nextTo"/>
        <c:crossAx val="61561088"/>
        <c:crosses val="max"/>
        <c:crossBetween val="between"/>
      </c:valAx>
      <c:catAx>
        <c:axId val="61561088"/>
        <c:scaling>
          <c:orientation val="minMax"/>
        </c:scaling>
        <c:delete val="1"/>
        <c:axPos val="b"/>
        <c:numFmt formatCode="General" sourceLinked="1"/>
        <c:tickLblPos val="none"/>
        <c:crossAx val="61559168"/>
        <c:crosses val="autoZero"/>
        <c:auto val="1"/>
        <c:lblAlgn val="ctr"/>
        <c:lblOffset val="100"/>
      </c:catAx>
    </c:plotArea>
    <c:plotVisOnly val="1"/>
    <c:dispBlanksAs val="gap"/>
  </c:chart>
  <c:spPr>
    <a:solidFill>
      <a:schemeClr val="bg1"/>
    </a:solidFill>
  </c:spPr>
  <c:txPr>
    <a:bodyPr/>
    <a:lstStyle/>
    <a:p>
      <a:pPr>
        <a:defRPr sz="14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3141487853722575"/>
          <c:y val="4.3853825186786863E-2"/>
          <c:w val="0.83948400894464359"/>
          <c:h val="0.66865594147131602"/>
        </c:manualLayout>
      </c:layout>
      <c:barChart>
        <c:barDir val="col"/>
        <c:grouping val="clustered"/>
        <c:ser>
          <c:idx val="0"/>
          <c:order val="0"/>
          <c:tx>
            <c:strRef>
              <c:f>'Pour Article'!$V$5</c:f>
              <c:strCache>
                <c:ptCount val="1"/>
                <c:pt idx="0">
                  <c:v>Men</c:v>
                </c:pt>
              </c:strCache>
            </c:strRef>
          </c:tx>
          <c:cat>
            <c:strRef>
              <c:f>'Pour Article'!$U$6:$U$18</c:f>
              <c:strCache>
                <c:ptCount val="13"/>
                <c:pt idx="0">
                  <c:v>0-500</c:v>
                </c:pt>
                <c:pt idx="1">
                  <c:v>500-1000</c:v>
                </c:pt>
                <c:pt idx="2">
                  <c:v>1000-1500</c:v>
                </c:pt>
                <c:pt idx="3">
                  <c:v>1500-2000</c:v>
                </c:pt>
                <c:pt idx="4">
                  <c:v>2000-2500</c:v>
                </c:pt>
                <c:pt idx="5">
                  <c:v>2500-3000</c:v>
                </c:pt>
                <c:pt idx="6">
                  <c:v>3000-3500</c:v>
                </c:pt>
                <c:pt idx="7">
                  <c:v>3500-4000</c:v>
                </c:pt>
                <c:pt idx="8">
                  <c:v>4000-4500</c:v>
                </c:pt>
                <c:pt idx="9">
                  <c:v>4500-5000</c:v>
                </c:pt>
                <c:pt idx="10">
                  <c:v>5000-5500</c:v>
                </c:pt>
                <c:pt idx="11">
                  <c:v>5500-6000</c:v>
                </c:pt>
                <c:pt idx="12">
                  <c:v>&gt;6000</c:v>
                </c:pt>
              </c:strCache>
            </c:strRef>
          </c:cat>
          <c:val>
            <c:numRef>
              <c:f>'Pour Article'!$V$6:$V$18</c:f>
              <c:numCache>
                <c:formatCode>General</c:formatCode>
                <c:ptCount val="13"/>
                <c:pt idx="0">
                  <c:v>4803.8100000000004</c:v>
                </c:pt>
                <c:pt idx="1">
                  <c:v>11381.669999999895</c:v>
                </c:pt>
                <c:pt idx="2">
                  <c:v>15566.009999999895</c:v>
                </c:pt>
                <c:pt idx="3">
                  <c:v>16726.659999999771</c:v>
                </c:pt>
                <c:pt idx="4">
                  <c:v>18344.98999999998</c:v>
                </c:pt>
                <c:pt idx="5">
                  <c:v>18287.560000000019</c:v>
                </c:pt>
                <c:pt idx="6">
                  <c:v>17989.199999999892</c:v>
                </c:pt>
                <c:pt idx="7">
                  <c:v>8643.0899999998892</c:v>
                </c:pt>
                <c:pt idx="8">
                  <c:v>3080.5000000000005</c:v>
                </c:pt>
                <c:pt idx="9">
                  <c:v>1240.74</c:v>
                </c:pt>
                <c:pt idx="10">
                  <c:v>1083.58</c:v>
                </c:pt>
                <c:pt idx="11">
                  <c:v>978.32000000000028</c:v>
                </c:pt>
                <c:pt idx="12">
                  <c:v>2610.5199999999991</c:v>
                </c:pt>
              </c:numCache>
            </c:numRef>
          </c:val>
        </c:ser>
        <c:ser>
          <c:idx val="1"/>
          <c:order val="1"/>
          <c:tx>
            <c:strRef>
              <c:f>'Pour Article'!$W$5</c:f>
              <c:strCache>
                <c:ptCount val="1"/>
                <c:pt idx="0">
                  <c:v>Women</c:v>
                </c:pt>
              </c:strCache>
            </c:strRef>
          </c:tx>
          <c:cat>
            <c:strRef>
              <c:f>'Pour Article'!$U$6:$U$18</c:f>
              <c:strCache>
                <c:ptCount val="13"/>
                <c:pt idx="0">
                  <c:v>0-500</c:v>
                </c:pt>
                <c:pt idx="1">
                  <c:v>500-1000</c:v>
                </c:pt>
                <c:pt idx="2">
                  <c:v>1000-1500</c:v>
                </c:pt>
                <c:pt idx="3">
                  <c:v>1500-2000</c:v>
                </c:pt>
                <c:pt idx="4">
                  <c:v>2000-2500</c:v>
                </c:pt>
                <c:pt idx="5">
                  <c:v>2500-3000</c:v>
                </c:pt>
                <c:pt idx="6">
                  <c:v>3000-3500</c:v>
                </c:pt>
                <c:pt idx="7">
                  <c:v>3500-4000</c:v>
                </c:pt>
                <c:pt idx="8">
                  <c:v>4000-4500</c:v>
                </c:pt>
                <c:pt idx="9">
                  <c:v>4500-5000</c:v>
                </c:pt>
                <c:pt idx="10">
                  <c:v>5000-5500</c:v>
                </c:pt>
                <c:pt idx="11">
                  <c:v>5500-6000</c:v>
                </c:pt>
                <c:pt idx="12">
                  <c:v>&gt;6000</c:v>
                </c:pt>
              </c:strCache>
            </c:strRef>
          </c:cat>
          <c:val>
            <c:numRef>
              <c:f>'Pour Article'!$W$6:$W$18</c:f>
              <c:numCache>
                <c:formatCode>General</c:formatCode>
                <c:ptCount val="13"/>
                <c:pt idx="0">
                  <c:v>4512.7000000000007</c:v>
                </c:pt>
                <c:pt idx="1">
                  <c:v>12592.989999999885</c:v>
                </c:pt>
                <c:pt idx="2">
                  <c:v>18321.989999999972</c:v>
                </c:pt>
                <c:pt idx="3">
                  <c:v>20710.889999999956</c:v>
                </c:pt>
                <c:pt idx="4">
                  <c:v>21046.459999999952</c:v>
                </c:pt>
                <c:pt idx="5">
                  <c:v>22730.740000000023</c:v>
                </c:pt>
                <c:pt idx="6">
                  <c:v>20449.290000000015</c:v>
                </c:pt>
                <c:pt idx="7">
                  <c:v>5187.0399999999972</c:v>
                </c:pt>
                <c:pt idx="8">
                  <c:v>2724.7700000000004</c:v>
                </c:pt>
                <c:pt idx="9">
                  <c:v>1109.8499999999999</c:v>
                </c:pt>
                <c:pt idx="10">
                  <c:v>1196.01</c:v>
                </c:pt>
                <c:pt idx="11">
                  <c:v>1392.02</c:v>
                </c:pt>
                <c:pt idx="12">
                  <c:v>3043.5400000000013</c:v>
                </c:pt>
              </c:numCache>
            </c:numRef>
          </c:val>
        </c:ser>
        <c:dLbls/>
        <c:gapWidth val="70"/>
        <c:axId val="61590528"/>
        <c:axId val="61596800"/>
      </c:barChart>
      <c:catAx>
        <c:axId val="615905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CA"/>
                  <a:t>Steps in reserve per typical weekday (500 steps-class)</a:t>
                </a:r>
              </a:p>
            </c:rich>
          </c:tx>
        </c:title>
        <c:numFmt formatCode="General" sourceLinked="0"/>
        <c:tickLblPos val="nextTo"/>
        <c:crossAx val="61596800"/>
        <c:crosses val="autoZero"/>
        <c:auto val="1"/>
        <c:lblAlgn val="ctr"/>
        <c:lblOffset val="100"/>
      </c:catAx>
      <c:valAx>
        <c:axId val="6159680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CA"/>
                  <a:t>Number of people</a:t>
                </a:r>
              </a:p>
            </c:rich>
          </c:tx>
          <c:layout>
            <c:manualLayout>
              <c:xMode val="edge"/>
              <c:yMode val="edge"/>
              <c:x val="1.4534203801916744E-2"/>
              <c:y val="0.21828499090378847"/>
            </c:manualLayout>
          </c:layout>
        </c:title>
        <c:numFmt formatCode="#\,##0" sourceLinked="0"/>
        <c:tickLblPos val="nextTo"/>
        <c:crossAx val="61590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788002924498414"/>
          <c:y val="0.31022170823990808"/>
          <c:w val="0.11287469244542014"/>
          <c:h val="0.14035358676888968"/>
        </c:manualLayout>
      </c:layout>
    </c:legend>
    <c:plotVisOnly val="1"/>
    <c:dispBlanksAs val="gap"/>
  </c:chart>
  <c:spPr>
    <a:solidFill>
      <a:schemeClr val="bg1"/>
    </a:solidFill>
  </c:spPr>
  <c:txPr>
    <a:bodyPr/>
    <a:lstStyle/>
    <a:p>
      <a:pPr>
        <a:defRPr sz="14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741"/>
          </a:xfrm>
          <a:prstGeom prst="rect">
            <a:avLst/>
          </a:prstGeom>
        </p:spPr>
        <p:txBody>
          <a:bodyPr vert="horz" lIns="91419" tIns="45709" rIns="91419" bIns="45709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741"/>
          </a:xfrm>
          <a:prstGeom prst="rect">
            <a:avLst/>
          </a:prstGeom>
        </p:spPr>
        <p:txBody>
          <a:bodyPr vert="horz" lIns="91419" tIns="45709" rIns="91419" bIns="45709" rtlCol="0"/>
          <a:lstStyle>
            <a:lvl1pPr algn="r">
              <a:defRPr sz="1200"/>
            </a:lvl1pPr>
          </a:lstStyle>
          <a:p>
            <a:fld id="{155BCF79-1571-4DEB-B6EE-EA72E55540EF}" type="datetimeFigureOut">
              <a:rPr lang="fr-CA" smtClean="0"/>
              <a:pPr/>
              <a:t>2014-01-14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8459"/>
            <a:ext cx="2971800" cy="464741"/>
          </a:xfrm>
          <a:prstGeom prst="rect">
            <a:avLst/>
          </a:prstGeom>
        </p:spPr>
        <p:txBody>
          <a:bodyPr vert="horz" lIns="91419" tIns="45709" rIns="91419" bIns="45709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828459"/>
            <a:ext cx="2971800" cy="464741"/>
          </a:xfrm>
          <a:prstGeom prst="rect">
            <a:avLst/>
          </a:prstGeom>
        </p:spPr>
        <p:txBody>
          <a:bodyPr vert="horz" lIns="91419" tIns="45709" rIns="91419" bIns="45709" rtlCol="0" anchor="b"/>
          <a:lstStyle>
            <a:lvl1pPr algn="r">
              <a:defRPr sz="1200"/>
            </a:lvl1pPr>
          </a:lstStyle>
          <a:p>
            <a:fld id="{1BDB40AF-02F2-480C-BCCC-5AEAE1F77BDD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2852013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741"/>
          </a:xfrm>
          <a:prstGeom prst="rect">
            <a:avLst/>
          </a:prstGeom>
        </p:spPr>
        <p:txBody>
          <a:bodyPr vert="horz" lIns="91419" tIns="45709" rIns="91419" bIns="45709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741"/>
          </a:xfrm>
          <a:prstGeom prst="rect">
            <a:avLst/>
          </a:prstGeom>
        </p:spPr>
        <p:txBody>
          <a:bodyPr vert="horz" lIns="91419" tIns="45709" rIns="91419" bIns="45709" rtlCol="0"/>
          <a:lstStyle>
            <a:lvl1pPr algn="r">
              <a:defRPr sz="1200"/>
            </a:lvl1pPr>
          </a:lstStyle>
          <a:p>
            <a:fld id="{E820B3FB-8C0E-4D7D-8E53-6BDE2EE65D5B}" type="datetimeFigureOut">
              <a:rPr lang="fr-CA" smtClean="0"/>
              <a:pPr/>
              <a:t>2014-01-14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696913"/>
            <a:ext cx="4643438" cy="3484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9" tIns="45709" rIns="91419" bIns="45709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15036"/>
            <a:ext cx="5486400" cy="4182666"/>
          </a:xfrm>
          <a:prstGeom prst="rect">
            <a:avLst/>
          </a:prstGeom>
        </p:spPr>
        <p:txBody>
          <a:bodyPr vert="horz" lIns="91419" tIns="45709" rIns="91419" bIns="45709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8459"/>
            <a:ext cx="2971800" cy="464741"/>
          </a:xfrm>
          <a:prstGeom prst="rect">
            <a:avLst/>
          </a:prstGeom>
        </p:spPr>
        <p:txBody>
          <a:bodyPr vert="horz" lIns="91419" tIns="45709" rIns="91419" bIns="45709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828459"/>
            <a:ext cx="2971800" cy="464741"/>
          </a:xfrm>
          <a:prstGeom prst="rect">
            <a:avLst/>
          </a:prstGeom>
        </p:spPr>
        <p:txBody>
          <a:bodyPr vert="horz" lIns="91419" tIns="45709" rIns="91419" bIns="45709" rtlCol="0" anchor="b"/>
          <a:lstStyle>
            <a:lvl1pPr algn="r">
              <a:defRPr sz="1200"/>
            </a:lvl1pPr>
          </a:lstStyle>
          <a:p>
            <a:fld id="{E90B678A-E1A5-42D0-9AF2-429D307BDED2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3559334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B678A-E1A5-42D0-9AF2-429D307BDED2}" type="slidenum">
              <a:rPr lang="fr-CA" smtClean="0"/>
              <a:pPr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1632742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F77EB7-2639-4779-B08D-C38A03CCE891}" type="slidenum">
              <a:rPr lang="fr-CA"/>
              <a:pPr/>
              <a:t>6</a:t>
            </a:fld>
            <a:endParaRPr lang="fr-CA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528079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B678A-E1A5-42D0-9AF2-429D307BDED2}" type="slidenum">
              <a:rPr lang="fr-CA" smtClean="0"/>
              <a:pPr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869091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B678A-E1A5-42D0-9AF2-429D307BDED2}" type="slidenum">
              <a:rPr lang="fr-CA" smtClean="0"/>
              <a:pPr/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1673289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F34E-78C7-4A4C-A247-E173FC04ED8C}" type="datetime4">
              <a:rPr lang="fr-FR" smtClean="0"/>
              <a:pPr/>
              <a:t>14 janvier 2014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59EB-9A7F-44C3-B86E-ECA089D64834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D3FF1-A31A-4440-97FE-00973FBA1DAA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E46D-A7DF-4A6A-A4E7-3BC4D8A6CFAB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7AA76-938D-48C5-BE93-EB7A40780B32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8458D-FB4A-4CF3-93DD-BD1DF33FC376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39FC-6B11-4979-921E-381A4284B3D7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4E26E-4CF6-4BCA-B435-2BFA68F391A6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868ED-7B81-4EB8-B2F1-13DA62A91662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FEA5C-921C-4440-B318-A9C7F9A810CB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A07D2-C2DA-4FEB-9E9C-1A17CF23F109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7795" y="0"/>
            <a:ext cx="917959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004E1-E1C0-454C-B96D-ADD0C7A655DD}" type="datetime4">
              <a:rPr lang="fr-FR" smtClean="0"/>
              <a:pPr/>
              <a:t>14 janvier 2014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Healthy Canada by Design</a:t>
            </a:r>
            <a:endParaRPr lang="fr-BE" dirty="0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lymtl.ca/mobilit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mailto:cmorency@polymtl.c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3" Type="http://schemas.openxmlformats.org/officeDocument/2006/relationships/image" Target="../media/image5.jpeg"/><Relationship Id="rId21" Type="http://schemas.openxmlformats.org/officeDocument/2006/relationships/image" Target="../media/image23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jpeg"/><Relationship Id="rId20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23" Type="http://schemas.openxmlformats.org/officeDocument/2006/relationships/image" Target="../media/image25.jpeg"/><Relationship Id="rId10" Type="http://schemas.openxmlformats.org/officeDocument/2006/relationships/image" Target="../media/image12.jpeg"/><Relationship Id="rId19" Type="http://schemas.openxmlformats.org/officeDocument/2006/relationships/image" Target="../media/image21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Relationship Id="rId22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oleObject" Target="../embeddings/Microsoft_Office_PowerPoint_97-2003_Presentation1.pp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257251"/>
          </a:xfrm>
        </p:spPr>
        <p:txBody>
          <a:bodyPr>
            <a:normAutofit/>
          </a:bodyPr>
          <a:lstStyle/>
          <a:p>
            <a:r>
              <a:rPr lang="en-CA" dirty="0" smtClean="0"/>
              <a:t>Walking to transit </a:t>
            </a:r>
            <a:br>
              <a:rPr lang="en-CA" dirty="0" smtClean="0"/>
            </a:br>
            <a:r>
              <a:rPr lang="en-CA" dirty="0" smtClean="0"/>
              <a:t>(and potential of walking)</a:t>
            </a:r>
            <a:endParaRPr lang="en-CA" dirty="0"/>
          </a:p>
        </p:txBody>
      </p:sp>
      <p:sp>
        <p:nvSpPr>
          <p:cNvPr id="13" name="Sous-titre 1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 err="1" smtClean="0">
                <a:solidFill>
                  <a:srgbClr val="C00000"/>
                </a:solidFill>
              </a:rPr>
              <a:t>Pr</a:t>
            </a:r>
            <a:r>
              <a:rPr lang="en-CA" dirty="0" smtClean="0">
                <a:solidFill>
                  <a:srgbClr val="C00000"/>
                </a:solidFill>
              </a:rPr>
              <a:t> Catherine Morency, </a:t>
            </a:r>
            <a:r>
              <a:rPr lang="en-CA" dirty="0" err="1" smtClean="0">
                <a:solidFill>
                  <a:srgbClr val="C00000"/>
                </a:solidFill>
              </a:rPr>
              <a:t>P.Eng</a:t>
            </a:r>
            <a:r>
              <a:rPr lang="en-CA" dirty="0" smtClean="0">
                <a:solidFill>
                  <a:srgbClr val="C00000"/>
                </a:solidFill>
              </a:rPr>
              <a:t>., Ph.D.</a:t>
            </a:r>
          </a:p>
          <a:p>
            <a:r>
              <a:rPr lang="en-CA" dirty="0" smtClean="0">
                <a:solidFill>
                  <a:srgbClr val="C00000"/>
                </a:solidFill>
              </a:rPr>
              <a:t>Head of </a:t>
            </a:r>
            <a:r>
              <a:rPr lang="en-CA" dirty="0" err="1" smtClean="0">
                <a:solidFill>
                  <a:srgbClr val="C00000"/>
                </a:solidFill>
              </a:rPr>
              <a:t>Mobilité</a:t>
            </a:r>
            <a:r>
              <a:rPr lang="en-CA" dirty="0" smtClean="0">
                <a:solidFill>
                  <a:srgbClr val="C00000"/>
                </a:solidFill>
              </a:rPr>
              <a:t> research Chair</a:t>
            </a:r>
          </a:p>
          <a:p>
            <a:r>
              <a:rPr lang="en-CA" dirty="0" err="1" smtClean="0">
                <a:solidFill>
                  <a:srgbClr val="C00000"/>
                </a:solidFill>
              </a:rPr>
              <a:t>Polytechnique</a:t>
            </a:r>
            <a:r>
              <a:rPr lang="en-CA" dirty="0" smtClean="0">
                <a:solidFill>
                  <a:srgbClr val="C00000"/>
                </a:solidFill>
              </a:rPr>
              <a:t> Montreal</a:t>
            </a:r>
          </a:p>
          <a:p>
            <a:r>
              <a:rPr lang="en-CA" dirty="0" smtClean="0">
                <a:solidFill>
                  <a:srgbClr val="C00000"/>
                </a:solidFill>
                <a:hlinkClick r:id="rId3"/>
              </a:rPr>
              <a:t>www.polymtl.ca/mobilite</a:t>
            </a:r>
            <a:r>
              <a:rPr lang="en-CA" dirty="0" smtClean="0">
                <a:solidFill>
                  <a:srgbClr val="C00000"/>
                </a:solidFill>
              </a:rPr>
              <a:t> </a:t>
            </a:r>
          </a:p>
          <a:p>
            <a:r>
              <a:rPr lang="en-CA" dirty="0" smtClean="0">
                <a:solidFill>
                  <a:srgbClr val="C00000"/>
                </a:solidFill>
                <a:hlinkClick r:id="rId4"/>
              </a:rPr>
              <a:t>cmorency@polymtl.ca</a:t>
            </a:r>
            <a:r>
              <a:rPr lang="en-CA" dirty="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55A74-5AFA-4FB4-9864-A8E0F28CA5FF}" type="datetime4">
              <a:rPr lang="en-CA" smtClean="0"/>
              <a:pPr/>
              <a:t>January-14-14</a:t>
            </a:fld>
            <a:endParaRPr lang="en-CA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Healthy Canada by Design</a:t>
            </a:r>
            <a:endParaRPr lang="en-CA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CA" smtClean="0"/>
              <a:pPr/>
              <a:t>1</a:t>
            </a:fld>
            <a:endParaRPr lang="en-CA" dirty="0"/>
          </a:p>
        </p:txBody>
      </p:sp>
      <p:pic>
        <p:nvPicPr>
          <p:cNvPr id="21506" name="Picture 2" descr="http://www.polymtl.ca/sc/img/logoType/polytechnique_gauchegeni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5620468"/>
            <a:ext cx="1895475" cy="904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8530428" cy="381642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Outline</a:t>
            </a:r>
            <a:endParaRPr lang="en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E0B68-9C83-46FC-B4A6-490C771A402F}" type="datetime4">
              <a:rPr lang="fr-FR" smtClean="0"/>
              <a:pPr/>
              <a:t>14 janvier 2014</a:t>
            </a:fld>
            <a:endParaRPr lang="en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Healthy Canada by Design</a:t>
            </a:r>
            <a:endParaRPr lang="en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8" name="ZoneTexte 7"/>
          <p:cNvSpPr txBox="1"/>
          <p:nvPr/>
        </p:nvSpPr>
        <p:spPr>
          <a:xfrm>
            <a:off x="1979712" y="1916832"/>
            <a:ext cx="341119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CA" sz="2000" dirty="0" smtClean="0"/>
              <a:t>Objectives, information system</a:t>
            </a:r>
            <a:endParaRPr lang="fr-CA" sz="2000" dirty="0"/>
          </a:p>
        </p:txBody>
      </p:sp>
      <p:sp>
        <p:nvSpPr>
          <p:cNvPr id="10" name="ZoneTexte 9"/>
          <p:cNvSpPr txBox="1"/>
          <p:nvPr/>
        </p:nvSpPr>
        <p:spPr>
          <a:xfrm>
            <a:off x="1150081" y="2781724"/>
            <a:ext cx="2873351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CA" sz="2000" dirty="0" err="1" smtClean="0"/>
              <a:t>Walking</a:t>
            </a:r>
            <a:r>
              <a:rPr lang="fr-CA" sz="2000" dirty="0" smtClean="0"/>
              <a:t> to transit = </a:t>
            </a:r>
            <a:r>
              <a:rPr lang="fr-CA" sz="2000" dirty="0" err="1" smtClean="0"/>
              <a:t>steps</a:t>
            </a:r>
            <a:r>
              <a:rPr lang="fr-CA" sz="2000" dirty="0" smtClean="0"/>
              <a:t> </a:t>
            </a:r>
            <a:endParaRPr lang="fr-CA" sz="2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5431899" y="3933056"/>
            <a:ext cx="2242602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CA" sz="2000" dirty="0" err="1" smtClean="0"/>
              <a:t>Potential</a:t>
            </a:r>
            <a:r>
              <a:rPr lang="fr-CA" sz="2000" dirty="0" smtClean="0"/>
              <a:t> of </a:t>
            </a:r>
            <a:r>
              <a:rPr lang="fr-CA" sz="2000" dirty="0" err="1" smtClean="0"/>
              <a:t>walking</a:t>
            </a:r>
            <a:endParaRPr lang="fr-CA" sz="2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6592060" y="5382576"/>
            <a:ext cx="2199961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CA" sz="2000" dirty="0" err="1" smtClean="0"/>
              <a:t>Upcoming</a:t>
            </a:r>
            <a:r>
              <a:rPr lang="fr-CA" sz="2000" dirty="0" smtClean="0"/>
              <a:t> </a:t>
            </a:r>
            <a:r>
              <a:rPr lang="fr-CA" sz="2000" dirty="0" err="1" smtClean="0"/>
              <a:t>research</a:t>
            </a:r>
            <a:endParaRPr lang="fr-C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Objectives</a:t>
            </a:r>
            <a:br>
              <a:rPr lang="en-CA" dirty="0" smtClean="0"/>
            </a:br>
            <a:r>
              <a:rPr lang="en-CA" dirty="0" smtClean="0"/>
              <a:t>Information system</a:t>
            </a:r>
            <a:endParaRPr lang="fr-CA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FC026-3AC4-4BDE-86A2-E821BD96C468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Research objectives</a:t>
            </a:r>
            <a:endParaRPr lang="en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53ACC-3FD6-4EBA-B496-088F0249D092}" type="datetime4">
              <a:rPr lang="fr-FR" smtClean="0"/>
              <a:pPr/>
              <a:t>14 janvier 2014</a:t>
            </a:fld>
            <a:endParaRPr lang="en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Healthy Canada by Design</a:t>
            </a:r>
            <a:endParaRPr lang="en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CA" smtClean="0"/>
              <a:pPr/>
              <a:t>4</a:t>
            </a:fld>
            <a:endParaRPr lang="en-CA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/>
          </a:bodyPr>
          <a:lstStyle/>
          <a:p>
            <a:pPr lvl="1"/>
            <a:r>
              <a:rPr lang="en-CA" b="1" u="sng" dirty="0" smtClean="0"/>
              <a:t>Walking to transit</a:t>
            </a:r>
            <a:r>
              <a:rPr lang="en-CA" dirty="0" smtClean="0"/>
              <a:t>: </a:t>
            </a:r>
            <a:r>
              <a:rPr lang="en-US" dirty="0"/>
              <a:t>C</a:t>
            </a:r>
            <a:r>
              <a:rPr lang="en-US" dirty="0" smtClean="0"/>
              <a:t>alculate </a:t>
            </a:r>
            <a:r>
              <a:rPr lang="en-US" dirty="0"/>
              <a:t>the walking distance related to transit trips and estimate the number of steps made by the population in the whole transit system</a:t>
            </a:r>
            <a:endParaRPr lang="en-CA" dirty="0" smtClean="0"/>
          </a:p>
          <a:p>
            <a:pPr lvl="1"/>
            <a:r>
              <a:rPr lang="en-CA" b="1" u="sng" dirty="0" smtClean="0"/>
              <a:t>Potential of walking</a:t>
            </a:r>
            <a:r>
              <a:rPr lang="en-CA" dirty="0" smtClean="0"/>
              <a:t>: Measure how many motorized trips could be transferred to walking based on distance and the contribution of this </a:t>
            </a:r>
            <a:r>
              <a:rPr lang="en-CA" dirty="0" err="1" smtClean="0"/>
              <a:t>transfert</a:t>
            </a:r>
            <a:r>
              <a:rPr lang="en-CA" dirty="0" smtClean="0"/>
              <a:t> to the amount of physical </a:t>
            </a:r>
            <a:r>
              <a:rPr lang="en-CA" dirty="0"/>
              <a:t>activity </a:t>
            </a:r>
            <a:r>
              <a:rPr lang="en-CA" dirty="0" smtClean="0"/>
              <a:t>(measured using Steps </a:t>
            </a:r>
            <a:r>
              <a:rPr lang="en-CA" dirty="0"/>
              <a:t>in reserve)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xmlns="" val="290025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Information system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4525963"/>
          </a:xfrm>
        </p:spPr>
        <p:txBody>
          <a:bodyPr>
            <a:normAutofit lnSpcReduction="10000"/>
          </a:bodyPr>
          <a:lstStyle/>
          <a:p>
            <a:r>
              <a:rPr lang="en-CA" sz="2800" dirty="0" smtClean="0"/>
              <a:t>Analysis based on data from large-scale regional Origin-Destination travel surveys held in the Greater Montreal Area (and other regions in Canada);</a:t>
            </a:r>
          </a:p>
          <a:p>
            <a:pPr lvl="1"/>
            <a:r>
              <a:rPr lang="en-US" sz="2400" dirty="0" smtClean="0">
                <a:sym typeface="Wingdings" pitchFamily="2" charset="2"/>
              </a:rPr>
              <a:t>Montreal: app. Every 5 years since 1970 … 2013</a:t>
            </a:r>
          </a:p>
          <a:p>
            <a:pPr lvl="1"/>
            <a:r>
              <a:rPr lang="en-US" sz="2400" dirty="0" smtClean="0">
                <a:sym typeface="Wingdings" pitchFamily="2" charset="2"/>
              </a:rPr>
              <a:t>one day trip diary, data from some </a:t>
            </a:r>
            <a:r>
              <a:rPr lang="en-US" sz="2400" u="sng" dirty="0" smtClean="0">
                <a:sym typeface="Wingdings" pitchFamily="2" charset="2"/>
              </a:rPr>
              <a:t>4-5% of the population (app. 350 000 observed trips in 2008)</a:t>
            </a:r>
          </a:p>
          <a:p>
            <a:pPr lvl="1"/>
            <a:r>
              <a:rPr lang="en-US" sz="2400" dirty="0" smtClean="0">
                <a:sym typeface="Wingdings" pitchFamily="2" charset="2"/>
              </a:rPr>
              <a:t>Fall period (September to December)</a:t>
            </a:r>
          </a:p>
          <a:p>
            <a:pPr lvl="1"/>
            <a:r>
              <a:rPr lang="en-US" sz="2400" dirty="0" smtClean="0">
                <a:sym typeface="Wingdings" pitchFamily="2" charset="2"/>
              </a:rPr>
              <a:t>Data on households (home location, size, car ownership), people (age, gender, main occupation, driving license), trips (origin-destination points, time of departure, purpose, mode sequence, …)</a:t>
            </a:r>
            <a:endParaRPr lang="en-CA" sz="2400" dirty="0" smtClean="0"/>
          </a:p>
          <a:p>
            <a:endParaRPr lang="fr-CA" sz="280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ABFB7-FADA-4780-AAB4-3A2E8ACD4DD1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  <p:pic>
        <p:nvPicPr>
          <p:cNvPr id="7" name="Picture 47" descr="8region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24008" y="5048866"/>
            <a:ext cx="2058383" cy="1836518"/>
          </a:xfrm>
          <a:prstGeom prst="rect">
            <a:avLst/>
          </a:prstGeom>
          <a:noFill/>
        </p:spPr>
      </p:pic>
      <p:sp>
        <p:nvSpPr>
          <p:cNvPr id="8" name="Text Box 48"/>
          <p:cNvSpPr txBox="1">
            <a:spLocks noChangeArrowheads="1"/>
          </p:cNvSpPr>
          <p:nvPr/>
        </p:nvSpPr>
        <p:spPr bwMode="auto">
          <a:xfrm>
            <a:off x="2536499" y="5733256"/>
            <a:ext cx="26062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4937125"/>
            <a:r>
              <a:rPr lang="en-US" sz="2000" b="1" dirty="0"/>
              <a:t>Greater Montreal Area</a:t>
            </a:r>
          </a:p>
          <a:p>
            <a:pPr defTabSz="4937125"/>
            <a:r>
              <a:rPr lang="en-US" sz="2000" dirty="0"/>
              <a:t>3.6 Million </a:t>
            </a:r>
            <a:r>
              <a:rPr lang="en-US" sz="2000" dirty="0" smtClean="0"/>
              <a:t>people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1F8F41-59D0-4D3F-BD37-3F4B70AC6359}" type="slidenum">
              <a:rPr lang="en-US"/>
              <a:pPr/>
              <a:t>6</a:t>
            </a:fld>
            <a:endParaRPr lang="en-US"/>
          </a:p>
        </p:txBody>
      </p:sp>
      <p:sp>
        <p:nvSpPr>
          <p:cNvPr id="4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Healthy Canada by Design</a:t>
            </a:r>
            <a:endParaRPr lang="fr-CA"/>
          </a:p>
        </p:txBody>
      </p:sp>
      <p:pic>
        <p:nvPicPr>
          <p:cNvPr id="87042" name="Picture 2" descr="fondmt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43" name="Text Box 3"/>
          <p:cNvSpPr txBox="1">
            <a:spLocks noChangeArrowheads="1"/>
          </p:cNvSpPr>
          <p:nvPr/>
        </p:nvSpPr>
        <p:spPr bwMode="auto">
          <a:xfrm>
            <a:off x="87313" y="-6350"/>
            <a:ext cx="4425950" cy="457200"/>
          </a:xfrm>
          <a:prstGeom prst="rect">
            <a:avLst/>
          </a:prstGeom>
          <a:solidFill>
            <a:srgbClr val="EAEAEA">
              <a:alpha val="64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Migrations quotidiennes en 2003</a:t>
            </a:r>
          </a:p>
        </p:txBody>
      </p:sp>
      <p:pic>
        <p:nvPicPr>
          <p:cNvPr id="87044" name="Picture 4" descr="per5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05:00</a:t>
            </a:r>
          </a:p>
        </p:txBody>
      </p:sp>
      <p:pic>
        <p:nvPicPr>
          <p:cNvPr id="87046" name="Picture 6" descr="per6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06:00</a:t>
            </a:r>
          </a:p>
        </p:txBody>
      </p:sp>
      <p:pic>
        <p:nvPicPr>
          <p:cNvPr id="87048" name="Picture 8" descr="per7h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49" name="Text Box 9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07:00</a:t>
            </a:r>
          </a:p>
        </p:txBody>
      </p:sp>
      <p:pic>
        <p:nvPicPr>
          <p:cNvPr id="87050" name="Picture 10" descr="per8h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51" name="Text Box 11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08:00</a:t>
            </a:r>
          </a:p>
        </p:txBody>
      </p:sp>
      <p:pic>
        <p:nvPicPr>
          <p:cNvPr id="87052" name="Picture 12" descr="per9h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53" name="Text Box 13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09:00</a:t>
            </a:r>
          </a:p>
        </p:txBody>
      </p:sp>
      <p:pic>
        <p:nvPicPr>
          <p:cNvPr id="87054" name="Picture 14" descr="per10h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55" name="Text Box 15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10:00</a:t>
            </a:r>
          </a:p>
        </p:txBody>
      </p:sp>
      <p:pic>
        <p:nvPicPr>
          <p:cNvPr id="87056" name="Picture 16" descr="per11h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57" name="Text Box 17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11:00</a:t>
            </a:r>
          </a:p>
        </p:txBody>
      </p:sp>
      <p:pic>
        <p:nvPicPr>
          <p:cNvPr id="87058" name="Picture 18" descr="per12h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59" name="Text Box 19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12:00</a:t>
            </a:r>
          </a:p>
        </p:txBody>
      </p:sp>
      <p:pic>
        <p:nvPicPr>
          <p:cNvPr id="87060" name="Picture 20" descr="per13h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61" name="Text Box 21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13:00</a:t>
            </a:r>
          </a:p>
        </p:txBody>
      </p:sp>
      <p:pic>
        <p:nvPicPr>
          <p:cNvPr id="87062" name="Picture 22" descr="per14h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63" name="Text Box 23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14:00</a:t>
            </a:r>
          </a:p>
        </p:txBody>
      </p:sp>
      <p:pic>
        <p:nvPicPr>
          <p:cNvPr id="87064" name="Picture 24" descr="per15h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65" name="Text Box 25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15:00</a:t>
            </a:r>
          </a:p>
        </p:txBody>
      </p:sp>
      <p:pic>
        <p:nvPicPr>
          <p:cNvPr id="87066" name="Picture 26" descr="per16h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67" name="Text Box 27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16:00</a:t>
            </a:r>
          </a:p>
        </p:txBody>
      </p:sp>
      <p:pic>
        <p:nvPicPr>
          <p:cNvPr id="87068" name="Picture 28" descr="per17h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69" name="Text Box 29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17:00</a:t>
            </a:r>
          </a:p>
        </p:txBody>
      </p:sp>
      <p:pic>
        <p:nvPicPr>
          <p:cNvPr id="87070" name="Picture 30" descr="per18h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71" name="Text Box 31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18:00</a:t>
            </a:r>
          </a:p>
        </p:txBody>
      </p:sp>
      <p:pic>
        <p:nvPicPr>
          <p:cNvPr id="87072" name="Picture 32" descr="per19h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73" name="Text Box 33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19:00</a:t>
            </a:r>
          </a:p>
        </p:txBody>
      </p:sp>
      <p:pic>
        <p:nvPicPr>
          <p:cNvPr id="87074" name="Picture 34" descr="per20h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75" name="Text Box 35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20:00</a:t>
            </a:r>
          </a:p>
        </p:txBody>
      </p:sp>
      <p:pic>
        <p:nvPicPr>
          <p:cNvPr id="87076" name="Picture 36" descr="per21h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77" name="Text Box 37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21:00</a:t>
            </a:r>
          </a:p>
        </p:txBody>
      </p:sp>
      <p:pic>
        <p:nvPicPr>
          <p:cNvPr id="87078" name="Picture 38" descr="per22h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79" name="Text Box 39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22:00</a:t>
            </a:r>
          </a:p>
        </p:txBody>
      </p:sp>
      <p:pic>
        <p:nvPicPr>
          <p:cNvPr id="87080" name="Picture 40" descr="per23h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81" name="Text Box 41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23:00</a:t>
            </a:r>
          </a:p>
        </p:txBody>
      </p:sp>
      <p:pic>
        <p:nvPicPr>
          <p:cNvPr id="87082" name="Picture 42" descr="per24h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50825" y="404813"/>
            <a:ext cx="8572500" cy="6391275"/>
          </a:xfrm>
          <a:prstGeom prst="rect">
            <a:avLst/>
          </a:prstGeom>
          <a:noFill/>
        </p:spPr>
      </p:pic>
      <p:sp>
        <p:nvSpPr>
          <p:cNvPr id="87083" name="Text Box 43"/>
          <p:cNvSpPr txBox="1">
            <a:spLocks noChangeArrowheads="1"/>
          </p:cNvSpPr>
          <p:nvPr/>
        </p:nvSpPr>
        <p:spPr bwMode="auto">
          <a:xfrm>
            <a:off x="7308850" y="50800"/>
            <a:ext cx="125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600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24:00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15FE-98FA-4778-BD93-A2663E00C72A}" type="datetime4">
              <a:rPr lang="fr-FR" smtClean="0"/>
              <a:pPr/>
              <a:t>14 janvier 2014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6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5" grpId="0" animBg="1"/>
      <p:bldP spid="87047" grpId="0" animBg="1"/>
      <p:bldP spid="87049" grpId="0" animBg="1"/>
      <p:bldP spid="87051" grpId="0" animBg="1"/>
      <p:bldP spid="87053" grpId="0" animBg="1"/>
      <p:bldP spid="87055" grpId="0" animBg="1"/>
      <p:bldP spid="87057" grpId="0" animBg="1"/>
      <p:bldP spid="87059" grpId="0" animBg="1"/>
      <p:bldP spid="87061" grpId="0" animBg="1"/>
      <p:bldP spid="87063" grpId="0" animBg="1"/>
      <p:bldP spid="87065" grpId="0" animBg="1"/>
      <p:bldP spid="87067" grpId="0" animBg="1"/>
      <p:bldP spid="87069" grpId="0" animBg="1"/>
      <p:bldP spid="87071" grpId="0" animBg="1"/>
      <p:bldP spid="87073" grpId="0" animBg="1"/>
      <p:bldP spid="87075" grpId="0" animBg="1"/>
      <p:bldP spid="87077" grpId="0" animBg="1"/>
      <p:bldP spid="87079" grpId="0" animBg="1"/>
      <p:bldP spid="87081" grpId="0" animBg="1"/>
      <p:bldP spid="8708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Walking to transit</a:t>
            </a:r>
            <a:endParaRPr lang="fr-CA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Morency, C., Trépanier, M., Demers, M. (2011) Walking to transit: an unexpected source of physical activity, Transport Policy </a:t>
            </a:r>
            <a:r>
              <a:rPr lang="en-US" dirty="0" smtClean="0"/>
              <a:t>Journal</a:t>
            </a:r>
            <a:r>
              <a:rPr lang="en-US" dirty="0"/>
              <a:t>, Volume 18, Issue 6, November 2011, Pages 800–806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F65C-AD03-4A4A-B102-54EBA8D9CF7E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Case </a:t>
            </a:r>
            <a:r>
              <a:rPr lang="fr-CA" dirty="0" err="1" smtClean="0"/>
              <a:t>study</a:t>
            </a:r>
            <a:endParaRPr lang="fr-CA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Only </a:t>
            </a:r>
            <a:r>
              <a:rPr lang="en-US" sz="2400" dirty="0"/>
              <a:t>trips </a:t>
            </a:r>
            <a:r>
              <a:rPr lang="en-US" sz="2400" dirty="0" smtClean="0"/>
              <a:t>with Origin and Destination points </a:t>
            </a:r>
            <a:r>
              <a:rPr lang="en-US" sz="2400" dirty="0"/>
              <a:t>on the Montreal Island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smtClean="0"/>
              <a:t>Montreal </a:t>
            </a:r>
            <a:r>
              <a:rPr lang="en-US" sz="2400" dirty="0"/>
              <a:t>transit networks </a:t>
            </a:r>
            <a:r>
              <a:rPr lang="en-US" sz="2400" dirty="0" smtClean="0"/>
              <a:t>codified </a:t>
            </a:r>
            <a:r>
              <a:rPr lang="en-US" sz="2400" dirty="0"/>
              <a:t>at the bus stop </a:t>
            </a:r>
            <a:r>
              <a:rPr lang="en-US" sz="2400" dirty="0" smtClean="0"/>
              <a:t>level but not </a:t>
            </a:r>
            <a:r>
              <a:rPr lang="en-US" sz="2400" dirty="0"/>
              <a:t>the case for all the transit networks in suburban areas.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Montreal Island has 1.71 million inhabitants (app.50% of the regional population) and covers a 500 square kilometers area. </a:t>
            </a:r>
            <a:endParaRPr lang="en-US" sz="2400" dirty="0" smtClean="0"/>
          </a:p>
          <a:p>
            <a:r>
              <a:rPr lang="en-US" sz="2400" dirty="0" smtClean="0"/>
              <a:t>More </a:t>
            </a:r>
            <a:r>
              <a:rPr lang="en-US" sz="2400" dirty="0"/>
              <a:t>than 80% of the regional transit trips have both their trip ends on the Island. </a:t>
            </a:r>
            <a:endParaRPr lang="en-US" sz="2400" dirty="0" smtClean="0"/>
          </a:p>
          <a:p>
            <a:r>
              <a:rPr lang="en-US" sz="2400" dirty="0" smtClean="0"/>
              <a:t>Sample: 31</a:t>
            </a:r>
            <a:r>
              <a:rPr lang="en-US" sz="2400" dirty="0"/>
              <a:t> 950 observed trips </a:t>
            </a:r>
            <a:r>
              <a:rPr lang="en-US" sz="2400" dirty="0" smtClean="0"/>
              <a:t>representing 918,000 daily transit trips after expansion</a:t>
            </a:r>
            <a:endParaRPr lang="fr-CA" sz="24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EF9D-832A-4563-85B1-24700EED3404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378193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Modal </a:t>
            </a:r>
            <a:r>
              <a:rPr lang="fr-CA" dirty="0" err="1" smtClean="0"/>
              <a:t>share</a:t>
            </a:r>
            <a:r>
              <a:rPr lang="fr-CA" dirty="0" smtClean="0"/>
              <a:t> in </a:t>
            </a:r>
            <a:r>
              <a:rPr lang="fr-CA" dirty="0" err="1" smtClean="0"/>
              <a:t>Montreal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dirty="0" smtClean="0"/>
              <a:t>(2003): </a:t>
            </a:r>
            <a:r>
              <a:rPr lang="en-US" dirty="0"/>
              <a:t>around 15% of the daily trips involve transit (including multimodal trips) and more than 20% of the traveling people use </a:t>
            </a:r>
            <a:r>
              <a:rPr lang="en-US" dirty="0" smtClean="0"/>
              <a:t>transit at </a:t>
            </a:r>
            <a:r>
              <a:rPr lang="en-US" dirty="0"/>
              <a:t>least once during a typical weekday 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59EB-9A7F-44C3-B86E-ECA089D64834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  <p:pic>
        <p:nvPicPr>
          <p:cNvPr id="1026" name="Imag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002" y="3501008"/>
            <a:ext cx="7617995" cy="301925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0501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Definition</a:t>
            </a:r>
            <a:r>
              <a:rPr lang="fr-CA" dirty="0" smtClean="0"/>
              <a:t> of a trip</a:t>
            </a:r>
            <a:endParaRPr lang="fr-CA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>
          <a:xfrm>
            <a:off x="286728" y="1600200"/>
            <a:ext cx="857054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800" dirty="0" err="1" smtClean="0"/>
              <a:t>Available</a:t>
            </a:r>
            <a:r>
              <a:rPr lang="fr-CA" sz="2800" dirty="0" smtClean="0"/>
              <a:t> in the trip file: </a:t>
            </a:r>
            <a:r>
              <a:rPr lang="fr-CA" sz="2800" dirty="0" err="1" smtClean="0"/>
              <a:t>Origin</a:t>
            </a:r>
            <a:r>
              <a:rPr lang="fr-CA" sz="2800" dirty="0" smtClean="0"/>
              <a:t> - Destination (x-y </a:t>
            </a:r>
            <a:r>
              <a:rPr lang="fr-CA" sz="2800" dirty="0" err="1" smtClean="0"/>
              <a:t>coordinates</a:t>
            </a:r>
            <a:r>
              <a:rPr lang="fr-CA" sz="2800" dirty="0" smtClean="0"/>
              <a:t>), bus routes, </a:t>
            </a:r>
            <a:r>
              <a:rPr lang="fr-CA" sz="2800" dirty="0" err="1" smtClean="0"/>
              <a:t>subway</a:t>
            </a:r>
            <a:r>
              <a:rPr lang="fr-CA" sz="2800" dirty="0" smtClean="0"/>
              <a:t>/rail stations and routes</a:t>
            </a:r>
            <a:endParaRPr lang="fr-CA" sz="28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C672-31C8-4EC6-A754-DBB2908FEEE9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6727" y="2852936"/>
            <a:ext cx="8570545" cy="356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477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Walking distance estimation (1)</a:t>
            </a:r>
            <a:endParaRPr lang="en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BAE1C-D204-49A5-9B3D-29D5580D68EC}" type="datetime4">
              <a:rPr lang="en-CA" smtClean="0"/>
              <a:pPr/>
              <a:t>January-14-14</a:t>
            </a:fld>
            <a:endParaRPr lang="en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Healthy Canada by Design</a:t>
            </a:r>
            <a:endParaRPr lang="en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en-CA" smtClean="0"/>
              <a:pPr/>
              <a:t>11</a:t>
            </a:fld>
            <a:endParaRPr lang="en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84784"/>
            <a:ext cx="8496944" cy="4709120"/>
          </a:xfrm>
        </p:spPr>
        <p:txBody>
          <a:bodyPr>
            <a:normAutofit fontScale="77500" lnSpcReduction="20000"/>
          </a:bodyPr>
          <a:lstStyle/>
          <a:p>
            <a:r>
              <a:rPr lang="en-CA" dirty="0" smtClean="0"/>
              <a:t>Each trip is examined individually.  </a:t>
            </a:r>
          </a:p>
          <a:p>
            <a:r>
              <a:rPr lang="en-CA" dirty="0" smtClean="0"/>
              <a:t>At trip ends, a path calculation is made between the trip end and the boarding or alighting location (bus stop or subway station entrance).  </a:t>
            </a:r>
          </a:p>
          <a:p>
            <a:r>
              <a:rPr lang="en-CA" dirty="0" smtClean="0"/>
              <a:t>Calculations made on a pedestrian network: road network without freeways and ramps + public pedestrian paths (across parks, for example) and some underground paths.  </a:t>
            </a:r>
          </a:p>
          <a:p>
            <a:r>
              <a:rPr lang="en-CA" dirty="0" smtClean="0"/>
              <a:t>Bus transfers: Manhattan distance calculated between alighting and boarding bus stops (</a:t>
            </a:r>
            <a:r>
              <a:rPr lang="en-CA" dirty="0" err="1" smtClean="0"/>
              <a:t>Δx</a:t>
            </a:r>
            <a:r>
              <a:rPr lang="en-CA" dirty="0" smtClean="0"/>
              <a:t> + </a:t>
            </a:r>
            <a:r>
              <a:rPr lang="en-CA" dirty="0" err="1" smtClean="0"/>
              <a:t>Δy</a:t>
            </a:r>
            <a:r>
              <a:rPr lang="en-CA" dirty="0" smtClean="0"/>
              <a:t>).  </a:t>
            </a:r>
          </a:p>
          <a:p>
            <a:r>
              <a:rPr lang="en-CA" dirty="0" smtClean="0"/>
              <a:t>Subway stations: no precise information available! </a:t>
            </a:r>
            <a:r>
              <a:rPr lang="en-CA" dirty="0" smtClean="0">
                <a:sym typeface="Wingdings" panose="05000000000000000000" pitchFamily="2" charset="2"/>
              </a:rPr>
              <a:t> </a:t>
            </a:r>
            <a:r>
              <a:rPr lang="en-CA" dirty="0" smtClean="0"/>
              <a:t>distance from the station entrance to the station platform center + depth of the station platform + half the length of the platform. Walking to and from the station entrance also calculated. 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41741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Walking</a:t>
            </a:r>
            <a:r>
              <a:rPr lang="fr-CA" dirty="0" smtClean="0"/>
              <a:t> distance estimation (2)</a:t>
            </a:r>
            <a:endParaRPr lang="fr-CA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96" y="1268760"/>
            <a:ext cx="8999501" cy="5251499"/>
          </a:xfrm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BAE1C-D204-49A5-9B3D-29D5580D68EC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304669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Steps</a:t>
            </a:r>
            <a:r>
              <a:rPr lang="fr-CA" dirty="0" smtClean="0"/>
              <a:t> estimation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12776"/>
            <a:ext cx="8568952" cy="470912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Very few attempts have been made until now to determine the number of steps required to cover a specific </a:t>
            </a:r>
            <a:r>
              <a:rPr lang="en-US" dirty="0" smtClean="0"/>
              <a:t>distance! Consensus </a:t>
            </a:r>
            <a:r>
              <a:rPr lang="en-US" dirty="0"/>
              <a:t>seems to exist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b="1" u="sng" dirty="0" smtClean="0"/>
              <a:t>roughly </a:t>
            </a:r>
            <a:r>
              <a:rPr lang="en-US" b="1" u="sng" dirty="0"/>
              <a:t>2,000 steps to walk a mile </a:t>
            </a:r>
            <a:r>
              <a:rPr lang="en-US" dirty="0"/>
              <a:t>(4.6 km</a:t>
            </a:r>
            <a:r>
              <a:rPr lang="en-US" dirty="0" smtClean="0"/>
              <a:t>) SO average </a:t>
            </a:r>
            <a:r>
              <a:rPr lang="en-US" dirty="0"/>
              <a:t>stride length is approximately 2.5 feet long (0.762 meter) </a:t>
            </a:r>
            <a:endParaRPr lang="en-US" dirty="0" smtClean="0"/>
          </a:p>
          <a:p>
            <a:r>
              <a:rPr lang="en-US" dirty="0" smtClean="0"/>
              <a:t>BUT, Stride </a:t>
            </a:r>
            <a:r>
              <a:rPr lang="en-US" dirty="0"/>
              <a:t>length </a:t>
            </a:r>
            <a:r>
              <a:rPr lang="en-US" dirty="0" smtClean="0"/>
              <a:t>= f(person’s height) = </a:t>
            </a:r>
            <a:r>
              <a:rPr lang="en-US" b="1" dirty="0" smtClean="0"/>
              <a:t>0.42 (person’s height)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different </a:t>
            </a:r>
            <a:r>
              <a:rPr lang="en-US" dirty="0"/>
              <a:t>conversion </a:t>
            </a:r>
            <a:r>
              <a:rPr lang="en-US" dirty="0" smtClean="0"/>
              <a:t>ratios need to be use. </a:t>
            </a:r>
          </a:p>
          <a:p>
            <a:pPr lvl="1"/>
            <a:r>
              <a:rPr lang="en-US" sz="3100" b="1" u="sng" dirty="0" smtClean="0"/>
              <a:t>5-14 years old</a:t>
            </a:r>
            <a:r>
              <a:rPr lang="en-US" sz="3100" dirty="0" smtClean="0"/>
              <a:t>: use of growth charts to </a:t>
            </a:r>
            <a:r>
              <a:rPr lang="en-US" sz="3100" dirty="0"/>
              <a:t>estimate average height for two age groups, the 5-9 years old and the 10-14 years </a:t>
            </a:r>
            <a:r>
              <a:rPr lang="en-US" sz="3100" dirty="0" smtClean="0"/>
              <a:t>old; conversion </a:t>
            </a:r>
            <a:r>
              <a:rPr lang="en-US" sz="3100" dirty="0"/>
              <a:t>ratios of 1,875 and 1,565 steps per kilometer (respectively 3,000 and 2,500 steps per mile) for these two age groups </a:t>
            </a:r>
            <a:r>
              <a:rPr lang="en-US" sz="3100" dirty="0" smtClean="0"/>
              <a:t>respectively.</a:t>
            </a:r>
          </a:p>
          <a:p>
            <a:pPr lvl="1"/>
            <a:r>
              <a:rPr lang="en-US" sz="3100" b="1" u="sng" dirty="0" smtClean="0"/>
              <a:t>15-64 years old</a:t>
            </a:r>
            <a:r>
              <a:rPr lang="en-US" sz="3100" dirty="0" smtClean="0"/>
              <a:t>: A </a:t>
            </a:r>
            <a:r>
              <a:rPr lang="en-US" sz="3100" dirty="0"/>
              <a:t>ratio of 1,250 steps per kilometer (2,000 steps per mile) </a:t>
            </a:r>
            <a:endParaRPr lang="en-US" sz="3100" dirty="0" smtClean="0"/>
          </a:p>
          <a:p>
            <a:pPr lvl="1"/>
            <a:r>
              <a:rPr lang="en-US" sz="3100" b="1" u="sng" dirty="0" smtClean="0"/>
              <a:t>65 years and older</a:t>
            </a:r>
            <a:r>
              <a:rPr lang="en-US" sz="3100" dirty="0" smtClean="0"/>
              <a:t>: decline </a:t>
            </a:r>
            <a:r>
              <a:rPr lang="en-US" sz="3100" dirty="0"/>
              <a:t>in stride length for elderly people, </a:t>
            </a:r>
            <a:r>
              <a:rPr lang="en-US" sz="3100" dirty="0" smtClean="0"/>
              <a:t>estimated </a:t>
            </a:r>
            <a:r>
              <a:rPr lang="en-US" sz="3100" dirty="0"/>
              <a:t>at </a:t>
            </a:r>
            <a:r>
              <a:rPr lang="en-US" sz="3100" dirty="0" smtClean="0"/>
              <a:t>10% </a:t>
            </a:r>
            <a:r>
              <a:rPr lang="en-US" sz="3100" dirty="0" smtClean="0">
                <a:sym typeface="Wingdings" panose="05000000000000000000" pitchFamily="2" charset="2"/>
              </a:rPr>
              <a:t> </a:t>
            </a:r>
            <a:r>
              <a:rPr lang="en-US" sz="3100" dirty="0" smtClean="0"/>
              <a:t>conversion </a:t>
            </a:r>
            <a:r>
              <a:rPr lang="en-US" sz="3100" dirty="0"/>
              <a:t>ratio of 1,375 steps 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per </a:t>
            </a:r>
            <a:r>
              <a:rPr lang="en-US" sz="3100" dirty="0"/>
              <a:t>kilometer (2,200 steps per mile</a:t>
            </a:r>
            <a:r>
              <a:rPr lang="en-US" sz="3100" dirty="0" smtClean="0"/>
              <a:t>).</a:t>
            </a:r>
            <a:endParaRPr lang="en-US" sz="3100" dirty="0"/>
          </a:p>
          <a:p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8625-6634-41BF-8A21-F45CA5C51BB8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216511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Results</a:t>
            </a:r>
            <a:r>
              <a:rPr lang="fr-CA" dirty="0" smtClean="0"/>
              <a:t>: </a:t>
            </a:r>
            <a:r>
              <a:rPr lang="en-US" dirty="0" smtClean="0"/>
              <a:t>Average </a:t>
            </a:r>
            <a:r>
              <a:rPr lang="en-US" dirty="0"/>
              <a:t>number of steps by transit </a:t>
            </a:r>
            <a:r>
              <a:rPr lang="en-US" dirty="0" smtClean="0"/>
              <a:t>trips (by age group)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695D6-353E-4695-937B-0F52A5B95A4D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8377" y="1484784"/>
            <a:ext cx="7147246" cy="50016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ZoneTexte 2"/>
          <p:cNvSpPr txBox="1"/>
          <p:nvPr/>
        </p:nvSpPr>
        <p:spPr>
          <a:xfrm>
            <a:off x="3999984" y="6184235"/>
            <a:ext cx="114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Age group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344475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rmAutofit fontScale="90000"/>
          </a:bodyPr>
          <a:lstStyle/>
          <a:p>
            <a:r>
              <a:rPr lang="fr-CA" dirty="0" err="1" smtClean="0"/>
              <a:t>Results</a:t>
            </a:r>
            <a:r>
              <a:rPr lang="fr-CA" dirty="0" smtClean="0"/>
              <a:t>: </a:t>
            </a:r>
            <a:r>
              <a:rPr lang="en-US" dirty="0"/>
              <a:t>Average number of steps </a:t>
            </a:r>
            <a:r>
              <a:rPr lang="en-US" dirty="0" smtClean="0"/>
              <a:t>by transit </a:t>
            </a:r>
            <a:r>
              <a:rPr lang="en-US" dirty="0"/>
              <a:t>trips </a:t>
            </a:r>
            <a:r>
              <a:rPr lang="en-US" dirty="0" smtClean="0"/>
              <a:t>: by </a:t>
            </a:r>
            <a:r>
              <a:rPr lang="en-US" dirty="0"/>
              <a:t>mode, </a:t>
            </a:r>
            <a:r>
              <a:rPr lang="en-US" dirty="0" smtClean="0"/>
              <a:t>purpose, </a:t>
            </a:r>
            <a:r>
              <a:rPr lang="en-US" dirty="0"/>
              <a:t>gender</a:t>
            </a:r>
            <a:r>
              <a:rPr lang="en-US" dirty="0" smtClean="0"/>
              <a:t> 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874B-9D64-4DE7-B71F-32F9F1B2FC35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6215" y="1604861"/>
            <a:ext cx="7042169" cy="491539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xmlns="" val="170441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Modelling</a:t>
            </a:r>
            <a:r>
              <a:rPr lang="fr-CA" dirty="0" smtClean="0"/>
              <a:t> the </a:t>
            </a:r>
            <a:r>
              <a:rPr lang="fr-CA" dirty="0" err="1" smtClean="0"/>
              <a:t>number</a:t>
            </a:r>
            <a:r>
              <a:rPr lang="fr-CA" dirty="0" smtClean="0"/>
              <a:t> of </a:t>
            </a:r>
            <a:r>
              <a:rPr lang="fr-CA" dirty="0" err="1" smtClean="0"/>
              <a:t>steps</a:t>
            </a:r>
            <a:r>
              <a:rPr lang="fr-CA" dirty="0" smtClean="0"/>
              <a:t> (1)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 smtClean="0"/>
              <a:t>Simple </a:t>
            </a:r>
            <a:r>
              <a:rPr lang="fr-CA" dirty="0" err="1" smtClean="0"/>
              <a:t>multivariate</a:t>
            </a:r>
            <a:r>
              <a:rPr lang="fr-CA" dirty="0" smtClean="0"/>
              <a:t> </a:t>
            </a:r>
            <a:r>
              <a:rPr lang="fr-CA" dirty="0" err="1" smtClean="0"/>
              <a:t>regression</a:t>
            </a:r>
            <a:r>
              <a:rPr lang="fr-CA" dirty="0" smtClean="0"/>
              <a:t> model to </a:t>
            </a:r>
            <a:r>
              <a:rPr lang="fr-CA" dirty="0" err="1" smtClean="0"/>
              <a:t>validate</a:t>
            </a:r>
            <a:r>
              <a:rPr lang="fr-CA" dirty="0" smtClean="0"/>
              <a:t> the </a:t>
            </a:r>
            <a:r>
              <a:rPr lang="fr-CA" dirty="0" err="1" smtClean="0"/>
              <a:t>significance</a:t>
            </a:r>
            <a:r>
              <a:rPr lang="fr-CA" dirty="0" smtClean="0"/>
              <a:t> of </a:t>
            </a:r>
            <a:r>
              <a:rPr lang="fr-CA" dirty="0" err="1" smtClean="0"/>
              <a:t>various</a:t>
            </a:r>
            <a:r>
              <a:rPr lang="fr-CA" dirty="0" smtClean="0"/>
              <a:t> variables in </a:t>
            </a:r>
            <a:r>
              <a:rPr lang="fr-CA" dirty="0" err="1" smtClean="0"/>
              <a:t>describing</a:t>
            </a:r>
            <a:r>
              <a:rPr lang="fr-CA" dirty="0" smtClean="0"/>
              <a:t> the </a:t>
            </a:r>
            <a:r>
              <a:rPr lang="fr-CA" dirty="0" err="1" smtClean="0"/>
              <a:t>number</a:t>
            </a:r>
            <a:r>
              <a:rPr lang="fr-CA" dirty="0" smtClean="0"/>
              <a:t> of </a:t>
            </a:r>
            <a:r>
              <a:rPr lang="fr-CA" dirty="0" err="1" smtClean="0"/>
              <a:t>steps</a:t>
            </a:r>
            <a:r>
              <a:rPr lang="fr-CA" dirty="0" smtClean="0"/>
              <a:t> </a:t>
            </a:r>
            <a:r>
              <a:rPr lang="fr-CA" dirty="0" err="1" smtClean="0"/>
              <a:t>involved</a:t>
            </a:r>
            <a:r>
              <a:rPr lang="fr-CA" dirty="0" smtClean="0"/>
              <a:t> in transit trips</a:t>
            </a:r>
          </a:p>
          <a:p>
            <a:r>
              <a:rPr lang="fr-CA" dirty="0" smtClean="0"/>
              <a:t>Y: </a:t>
            </a:r>
            <a:r>
              <a:rPr lang="fr-CA" dirty="0" err="1" smtClean="0"/>
              <a:t>number</a:t>
            </a:r>
            <a:r>
              <a:rPr lang="fr-CA" dirty="0" smtClean="0"/>
              <a:t> of </a:t>
            </a:r>
            <a:r>
              <a:rPr lang="fr-CA" dirty="0" err="1" smtClean="0"/>
              <a:t>steps</a:t>
            </a:r>
            <a:endParaRPr lang="fr-CA" dirty="0" smtClean="0"/>
          </a:p>
          <a:p>
            <a:r>
              <a:rPr lang="fr-CA" dirty="0" err="1" smtClean="0"/>
              <a:t>Xs</a:t>
            </a:r>
            <a:r>
              <a:rPr lang="fr-CA" dirty="0" smtClean="0"/>
              <a:t>: </a:t>
            </a:r>
          </a:p>
          <a:p>
            <a:pPr lvl="1"/>
            <a:r>
              <a:rPr lang="en-US" dirty="0" smtClean="0"/>
              <a:t>traveler </a:t>
            </a:r>
            <a:r>
              <a:rPr lang="en-US" dirty="0"/>
              <a:t>attributes: age and gender;</a:t>
            </a:r>
          </a:p>
          <a:p>
            <a:pPr lvl="1"/>
            <a:r>
              <a:rPr lang="en-US" dirty="0" smtClean="0"/>
              <a:t>transit </a:t>
            </a:r>
            <a:r>
              <a:rPr lang="en-US" dirty="0"/>
              <a:t>mode used: bus, metro or train;</a:t>
            </a:r>
          </a:p>
          <a:p>
            <a:pPr lvl="1"/>
            <a:r>
              <a:rPr lang="en-US" dirty="0" smtClean="0"/>
              <a:t>trip </a:t>
            </a:r>
            <a:r>
              <a:rPr lang="en-US" dirty="0"/>
              <a:t>purpose: work, study, leisure, shopping and others (journey back home are excluded from the model);</a:t>
            </a:r>
          </a:p>
          <a:p>
            <a:pPr lvl="1"/>
            <a:r>
              <a:rPr lang="en-US" dirty="0" smtClean="0"/>
              <a:t>trip </a:t>
            </a:r>
            <a:r>
              <a:rPr lang="en-US" dirty="0"/>
              <a:t>destination: to CBD or not.</a:t>
            </a:r>
          </a:p>
          <a:p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071B-121E-4A1B-A127-CCB0EC3D92F2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409480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Modelling</a:t>
            </a:r>
            <a:r>
              <a:rPr lang="fr-CA" dirty="0" smtClean="0"/>
              <a:t> the </a:t>
            </a:r>
            <a:r>
              <a:rPr lang="fr-CA" dirty="0" err="1" smtClean="0"/>
              <a:t>number</a:t>
            </a:r>
            <a:r>
              <a:rPr lang="fr-CA" dirty="0" smtClean="0"/>
              <a:t> of </a:t>
            </a:r>
            <a:r>
              <a:rPr lang="fr-CA" dirty="0" err="1" smtClean="0"/>
              <a:t>steps</a:t>
            </a:r>
            <a:r>
              <a:rPr lang="fr-CA" dirty="0" smtClean="0"/>
              <a:t> (2)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071B-121E-4A1B-A127-CCB0EC3D92F2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endParaRPr lang="fr-BE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0081510"/>
              </p:ext>
            </p:extLst>
          </p:nvPr>
        </p:nvGraphicFramePr>
        <p:xfrm>
          <a:off x="327756" y="1527730"/>
          <a:ext cx="8357872" cy="48835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9292"/>
                <a:gridCol w="2554004"/>
                <a:gridCol w="1080760"/>
                <a:gridCol w="805829"/>
                <a:gridCol w="806776"/>
                <a:gridCol w="1080760"/>
                <a:gridCol w="940451"/>
              </a:tblGrid>
              <a:tr h="262992">
                <a:tc>
                  <a:txBody>
                    <a:bodyPr/>
                    <a:lstStyle/>
                    <a:p>
                      <a:endParaRPr lang="fr-CA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Number of observations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17257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F( 10, 17246)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116.25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fr-CA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2992">
                <a:tc>
                  <a:txBody>
                    <a:bodyPr/>
                    <a:lstStyle/>
                    <a:p>
                      <a:endParaRPr lang="fr-CA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 R-squared 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0.069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fr-CA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788977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u="sng" dirty="0">
                          <a:effectLst/>
                        </a:rPr>
                        <a:t>Variable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u="sng" dirty="0">
                          <a:effectLst/>
                        </a:rPr>
                        <a:t>Description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u="sng">
                          <a:effectLst/>
                        </a:rPr>
                        <a:t>Coefficient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71755" indent="-71755" algn="ctr">
                        <a:spcAft>
                          <a:spcPts val="300"/>
                        </a:spcAft>
                      </a:pPr>
                      <a:r>
                        <a:rPr lang="fr-CA" sz="1600" u="sng" dirty="0">
                          <a:effectLst/>
                        </a:rPr>
                        <a:t>t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71755" indent="-71755" algn="ctr">
                        <a:spcAft>
                          <a:spcPts val="300"/>
                        </a:spcAft>
                      </a:pPr>
                      <a:r>
                        <a:rPr lang="fr-CA" sz="1600" u="sng" dirty="0" err="1">
                          <a:effectLst/>
                        </a:rPr>
                        <a:t>Average</a:t>
                      </a:r>
                      <a:r>
                        <a:rPr lang="fr-CA" sz="1600" u="sng" dirty="0">
                          <a:effectLst/>
                        </a:rPr>
                        <a:t> Value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71755" indent="-71755" algn="ctr">
                        <a:spcAft>
                          <a:spcPts val="300"/>
                        </a:spcAft>
                      </a:pPr>
                      <a:r>
                        <a:rPr lang="fr-CA" sz="1600" u="sng" dirty="0">
                          <a:effectLst/>
                        </a:rPr>
                        <a:t>Standard </a:t>
                      </a:r>
                      <a:r>
                        <a:rPr lang="fr-CA" sz="1600" u="sng" dirty="0" err="1">
                          <a:effectLst/>
                        </a:rPr>
                        <a:t>deviation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71755" indent="-71755" algn="ctr">
                        <a:spcAft>
                          <a:spcPts val="300"/>
                        </a:spcAft>
                      </a:pPr>
                      <a:r>
                        <a:rPr lang="fr-CA" sz="1600" u="sng" dirty="0" err="1">
                          <a:effectLst/>
                        </a:rPr>
                        <a:t>Average</a:t>
                      </a:r>
                      <a:r>
                        <a:rPr lang="fr-CA" sz="1600" u="sng" dirty="0">
                          <a:effectLst/>
                        </a:rPr>
                        <a:t> impact (</a:t>
                      </a:r>
                      <a:r>
                        <a:rPr lang="fr-CA" sz="1600" u="sng" dirty="0" err="1">
                          <a:effectLst/>
                        </a:rPr>
                        <a:t>steps</a:t>
                      </a:r>
                      <a:r>
                        <a:rPr lang="fr-CA" sz="1600" u="sng" dirty="0">
                          <a:effectLst/>
                        </a:rPr>
                        <a:t>)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3512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Age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Age of traveller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-</a:t>
                      </a:r>
                      <a:r>
                        <a:rPr lang="fr-CA" sz="1600" dirty="0" smtClean="0">
                          <a:effectLst/>
                        </a:rPr>
                        <a:t>1.67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-3.47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34.06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16.52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-</a:t>
                      </a:r>
                      <a:r>
                        <a:rPr lang="fr-CA" sz="1600" dirty="0" smtClean="0">
                          <a:effectLst/>
                        </a:rPr>
                        <a:t>56.91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73512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Men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Traveler </a:t>
                      </a:r>
                      <a:r>
                        <a:rPr lang="fr-CA" sz="1600" dirty="0" err="1">
                          <a:effectLst/>
                        </a:rPr>
                        <a:t>is</a:t>
                      </a:r>
                      <a:r>
                        <a:rPr lang="fr-CA" sz="1600" dirty="0">
                          <a:effectLst/>
                        </a:rPr>
                        <a:t> a men (1/0)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91.82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6.88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0.44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0.50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40.02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</a:tr>
              <a:tr h="273512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Bus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Trip involves the bus (1/0)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-</a:t>
                      </a:r>
                      <a:r>
                        <a:rPr lang="fr-CA" sz="1600" dirty="0" smtClean="0">
                          <a:effectLst/>
                        </a:rPr>
                        <a:t>36.89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-2.37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0.68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0.47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-</a:t>
                      </a:r>
                      <a:r>
                        <a:rPr lang="fr-CA" sz="1600" dirty="0" smtClean="0">
                          <a:effectLst/>
                        </a:rPr>
                        <a:t>24.94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73512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Subway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Trip </a:t>
                      </a:r>
                      <a:r>
                        <a:rPr lang="fr-CA" sz="1600" dirty="0" err="1">
                          <a:effectLst/>
                        </a:rPr>
                        <a:t>involves</a:t>
                      </a:r>
                      <a:r>
                        <a:rPr lang="fr-CA" sz="1600" dirty="0">
                          <a:effectLst/>
                        </a:rPr>
                        <a:t> the </a:t>
                      </a:r>
                      <a:r>
                        <a:rPr lang="fr-CA" sz="1600" dirty="0" err="1">
                          <a:effectLst/>
                        </a:rPr>
                        <a:t>subway</a:t>
                      </a:r>
                      <a:r>
                        <a:rPr lang="fr-CA" sz="1600" dirty="0">
                          <a:effectLst/>
                        </a:rPr>
                        <a:t> (1/0)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271.19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16.34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0.60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0.49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163.45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</a:tr>
              <a:tr h="273512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Train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Trip </a:t>
                      </a:r>
                      <a:r>
                        <a:rPr lang="fr-CA" sz="1600" dirty="0" err="1">
                          <a:effectLst/>
                        </a:rPr>
                        <a:t>involves</a:t>
                      </a:r>
                      <a:r>
                        <a:rPr lang="fr-CA" sz="1600" dirty="0">
                          <a:effectLst/>
                        </a:rPr>
                        <a:t> the train (1/0)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709.10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17.32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0.05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0.22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34.68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</a:tr>
              <a:tr h="273512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Study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Trip </a:t>
                      </a:r>
                      <a:r>
                        <a:rPr lang="fr-CA" sz="1600" dirty="0" err="1">
                          <a:effectLst/>
                        </a:rPr>
                        <a:t>purpose</a:t>
                      </a:r>
                      <a:r>
                        <a:rPr lang="fr-CA" sz="1600" dirty="0">
                          <a:effectLst/>
                        </a:rPr>
                        <a:t> = </a:t>
                      </a:r>
                      <a:r>
                        <a:rPr lang="fr-CA" sz="1600" dirty="0" err="1">
                          <a:effectLst/>
                        </a:rPr>
                        <a:t>study</a:t>
                      </a:r>
                      <a:r>
                        <a:rPr lang="fr-CA" sz="1600" dirty="0">
                          <a:effectLst/>
                        </a:rPr>
                        <a:t> (1/0)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72.04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4.02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0.30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0.456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21.66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CFF99"/>
                    </a:solidFill>
                  </a:tcPr>
                </a:tc>
              </a:tr>
              <a:tr h="273512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Leisure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Trip </a:t>
                      </a:r>
                      <a:r>
                        <a:rPr lang="fr-CA" sz="1600" dirty="0" err="1">
                          <a:effectLst/>
                        </a:rPr>
                        <a:t>purpose</a:t>
                      </a:r>
                      <a:r>
                        <a:rPr lang="fr-CA" sz="1600" dirty="0">
                          <a:effectLst/>
                        </a:rPr>
                        <a:t> = </a:t>
                      </a:r>
                      <a:r>
                        <a:rPr lang="fr-CA" sz="1600" dirty="0" err="1">
                          <a:effectLst/>
                        </a:rPr>
                        <a:t>leisure</a:t>
                      </a:r>
                      <a:r>
                        <a:rPr lang="fr-CA" sz="1600" dirty="0">
                          <a:effectLst/>
                        </a:rPr>
                        <a:t> (1/0)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-</a:t>
                      </a:r>
                      <a:r>
                        <a:rPr lang="fr-CA" sz="1600" dirty="0" smtClean="0">
                          <a:effectLst/>
                        </a:rPr>
                        <a:t>94.82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-4.02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0.11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0.31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-</a:t>
                      </a:r>
                      <a:r>
                        <a:rPr lang="fr-CA" sz="1600" dirty="0" smtClean="0">
                          <a:effectLst/>
                        </a:rPr>
                        <a:t>10.35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73512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Shopping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Trip </a:t>
                      </a:r>
                      <a:r>
                        <a:rPr lang="fr-CA" sz="1600" dirty="0" err="1">
                          <a:effectLst/>
                        </a:rPr>
                        <a:t>purpose</a:t>
                      </a:r>
                      <a:r>
                        <a:rPr lang="fr-CA" sz="1600" dirty="0">
                          <a:effectLst/>
                        </a:rPr>
                        <a:t> = shopping (1/0)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-</a:t>
                      </a:r>
                      <a:r>
                        <a:rPr lang="fr-CA" sz="1600" dirty="0" smtClean="0">
                          <a:effectLst/>
                        </a:rPr>
                        <a:t>206.00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-9.20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0.09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0.28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-</a:t>
                      </a:r>
                      <a:r>
                        <a:rPr lang="fr-CA" sz="1600" dirty="0" smtClean="0">
                          <a:effectLst/>
                        </a:rPr>
                        <a:t>17.51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73512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dirty="0" err="1" smtClean="0">
                          <a:effectLst/>
                        </a:rPr>
                        <a:t>Other</a:t>
                      </a:r>
                      <a:r>
                        <a:rPr lang="fr-CA" sz="1600" dirty="0" smtClean="0">
                          <a:effectLst/>
                        </a:rPr>
                        <a:t> p.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Trip </a:t>
                      </a:r>
                      <a:r>
                        <a:rPr lang="fr-CA" sz="1600" dirty="0" err="1">
                          <a:effectLst/>
                        </a:rPr>
                        <a:t>purpose</a:t>
                      </a:r>
                      <a:r>
                        <a:rPr lang="fr-CA" sz="1600" dirty="0">
                          <a:effectLst/>
                        </a:rPr>
                        <a:t> = </a:t>
                      </a:r>
                      <a:r>
                        <a:rPr lang="fr-CA" sz="1600" dirty="0" err="1" smtClean="0">
                          <a:effectLst/>
                        </a:rPr>
                        <a:t>other</a:t>
                      </a:r>
                      <a:r>
                        <a:rPr lang="fr-CA" sz="1600" dirty="0" smtClean="0">
                          <a:effectLst/>
                        </a:rPr>
                        <a:t> (1/0</a:t>
                      </a:r>
                      <a:r>
                        <a:rPr lang="fr-CA" sz="1600" dirty="0">
                          <a:effectLst/>
                        </a:rPr>
                        <a:t>)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-</a:t>
                      </a:r>
                      <a:r>
                        <a:rPr lang="fr-CA" sz="1600" dirty="0" smtClean="0">
                          <a:effectLst/>
                        </a:rPr>
                        <a:t>193.28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-8.05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0.09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0.28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-</a:t>
                      </a:r>
                      <a:r>
                        <a:rPr lang="fr-CA" sz="1600" dirty="0" smtClean="0">
                          <a:effectLst/>
                        </a:rPr>
                        <a:t>16.50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73512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To CBD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Trip destination in CBD (1/0)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-</a:t>
                      </a:r>
                      <a:r>
                        <a:rPr lang="fr-CA" sz="1600" dirty="0" smtClean="0">
                          <a:effectLst/>
                        </a:rPr>
                        <a:t>183.49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-12.85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0.37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0.48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>
                          <a:effectLst/>
                        </a:rPr>
                        <a:t>-</a:t>
                      </a:r>
                      <a:r>
                        <a:rPr lang="fr-CA" sz="1600" dirty="0" smtClean="0">
                          <a:effectLst/>
                        </a:rPr>
                        <a:t>67.70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73512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Constant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Constant of the model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1166.22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39.50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1166.22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2992">
                <a:tc gridSpan="7">
                  <a:txBody>
                    <a:bodyPr/>
                    <a:lstStyle/>
                    <a:p>
                      <a:endParaRPr lang="fr-CA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A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A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A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A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A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62992">
                <a:tc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fr-CA" sz="1600">
                          <a:effectLst/>
                        </a:rPr>
                        <a:t>Average</a:t>
                      </a:r>
                      <a:endParaRPr lang="fr-CA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5">
                  <a:txBody>
                    <a:bodyPr/>
                    <a:lstStyle/>
                    <a:p>
                      <a:pPr marL="71755" indent="-71755" algn="just">
                        <a:spcAft>
                          <a:spcPts val="300"/>
                        </a:spcAft>
                      </a:pPr>
                      <a:r>
                        <a:rPr lang="en-CA" sz="1600" dirty="0">
                          <a:effectLst/>
                        </a:rPr>
                        <a:t>(steps per transit trip)  - excluding trips back home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indent="-71755" algn="r">
                        <a:spcAft>
                          <a:spcPts val="300"/>
                        </a:spcAft>
                      </a:pPr>
                      <a:r>
                        <a:rPr lang="fr-CA" sz="1600" dirty="0" smtClean="0">
                          <a:effectLst/>
                        </a:rPr>
                        <a:t>1232.12</a:t>
                      </a:r>
                      <a:endParaRPr lang="fr-CA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3" name="Rectangle à coins arrondis 2"/>
          <p:cNvSpPr/>
          <p:nvPr/>
        </p:nvSpPr>
        <p:spPr>
          <a:xfrm>
            <a:off x="609600" y="1398848"/>
            <a:ext cx="3530352" cy="1382080"/>
          </a:xfrm>
          <a:prstGeom prst="wedgeRoundRectCallout">
            <a:avLst>
              <a:gd name="adj1" fmla="val 123513"/>
              <a:gd name="adj2" fmla="val 6736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All the variables</a:t>
            </a:r>
            <a:endParaRPr lang="en-US" dirty="0"/>
          </a:p>
          <a:p>
            <a:pPr algn="ctr"/>
            <a:r>
              <a:rPr lang="en-US" dirty="0"/>
              <a:t>are </a:t>
            </a:r>
            <a:r>
              <a:rPr lang="en-US" dirty="0" smtClean="0"/>
              <a:t>significant at the 99% level. However, the model itself does not perform </a:t>
            </a:r>
            <a:r>
              <a:rPr lang="en-US" dirty="0"/>
              <a:t>well</a:t>
            </a:r>
            <a:r>
              <a:rPr lang="en-US" dirty="0" smtClean="0"/>
              <a:t>. Relations are nevertheless confirmed.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325418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Scenario of modal shift (1)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340768"/>
            <a:ext cx="8496944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Illustration</a:t>
            </a:r>
            <a:r>
              <a:rPr lang="en-US" sz="2400" dirty="0" smtClean="0"/>
              <a:t>: estimate </a:t>
            </a:r>
            <a:r>
              <a:rPr lang="en-US" sz="2400" dirty="0"/>
              <a:t>the number of steps that would result from a certain </a:t>
            </a:r>
            <a:r>
              <a:rPr lang="en-US" sz="2400" dirty="0" smtClean="0"/>
              <a:t>modal shift</a:t>
            </a:r>
          </a:p>
          <a:p>
            <a:r>
              <a:rPr lang="en-US" sz="2200" dirty="0" smtClean="0"/>
              <a:t>A) car trips shorter than </a:t>
            </a:r>
            <a:r>
              <a:rPr lang="en-US" sz="2200" dirty="0"/>
              <a:t>1.6 km (1 mile) </a:t>
            </a:r>
            <a:r>
              <a:rPr lang="en-US" sz="2200" dirty="0" smtClean="0"/>
              <a:t>are converted </a:t>
            </a:r>
            <a:r>
              <a:rPr lang="en-US" sz="2200" dirty="0"/>
              <a:t>to walking trips and </a:t>
            </a:r>
            <a:r>
              <a:rPr lang="en-US" sz="2200" dirty="0" smtClean="0"/>
              <a:t>are estimated by age group ("</a:t>
            </a:r>
            <a:r>
              <a:rPr lang="en-US" sz="2200" dirty="0"/>
              <a:t>WALK </a:t>
            </a:r>
            <a:r>
              <a:rPr lang="en-US" sz="2200" dirty="0" smtClean="0"/>
              <a:t>ONLY“ scenario);</a:t>
            </a:r>
            <a:endParaRPr lang="en-US" sz="2200" dirty="0"/>
          </a:p>
          <a:p>
            <a:r>
              <a:rPr lang="en-US" sz="2200" dirty="0" smtClean="0"/>
              <a:t>B) 5</a:t>
            </a:r>
            <a:r>
              <a:rPr lang="en-US" sz="2200" dirty="0"/>
              <a:t>% of </a:t>
            </a:r>
            <a:r>
              <a:rPr lang="en-US" sz="2200" dirty="0" smtClean="0"/>
              <a:t>car </a:t>
            </a:r>
            <a:r>
              <a:rPr lang="en-US" sz="2200" dirty="0"/>
              <a:t>trips where </a:t>
            </a:r>
            <a:r>
              <a:rPr lang="en-US" sz="2200" dirty="0" smtClean="0"/>
              <a:t>transit is available between origin </a:t>
            </a:r>
            <a:r>
              <a:rPr lang="en-US" sz="2200" dirty="0"/>
              <a:t>and destination </a:t>
            </a:r>
            <a:r>
              <a:rPr lang="en-US" sz="2200" dirty="0" smtClean="0"/>
              <a:t>are </a:t>
            </a:r>
            <a:r>
              <a:rPr lang="en-US" sz="2200" dirty="0"/>
              <a:t>converted to transit trips and </a:t>
            </a:r>
            <a:r>
              <a:rPr lang="en-US" sz="2200" dirty="0" smtClean="0"/>
              <a:t>number </a:t>
            </a:r>
            <a:r>
              <a:rPr lang="en-US" sz="2200" dirty="0"/>
              <a:t>of steps </a:t>
            </a:r>
            <a:r>
              <a:rPr lang="en-US" sz="2200" dirty="0" smtClean="0"/>
              <a:t>are estimated using age group, purpose</a:t>
            </a:r>
            <a:r>
              <a:rPr lang="en-US" sz="2200" dirty="0"/>
              <a:t>, </a:t>
            </a:r>
            <a:r>
              <a:rPr lang="en-US" sz="2200" dirty="0" smtClean="0"/>
              <a:t>origin </a:t>
            </a:r>
            <a:r>
              <a:rPr lang="en-US" sz="2200" dirty="0"/>
              <a:t>and </a:t>
            </a:r>
            <a:r>
              <a:rPr lang="en-US" sz="2200" dirty="0" smtClean="0"/>
              <a:t>destination </a:t>
            </a:r>
            <a:r>
              <a:rPr lang="en-US" sz="2200" dirty="0"/>
              <a:t>of </a:t>
            </a:r>
            <a:r>
              <a:rPr lang="en-US" sz="2200" u="sng" dirty="0"/>
              <a:t>similar transit trips</a:t>
            </a:r>
            <a:r>
              <a:rPr lang="en-US" sz="2200" dirty="0"/>
              <a:t> declared in the survey </a:t>
            </a:r>
            <a:r>
              <a:rPr lang="en-US" sz="2200" dirty="0" smtClean="0"/>
              <a:t>("</a:t>
            </a:r>
            <a:r>
              <a:rPr lang="en-US" sz="2200" dirty="0"/>
              <a:t>WALK TO </a:t>
            </a:r>
            <a:r>
              <a:rPr lang="en-US" sz="2200" dirty="0" smtClean="0"/>
              <a:t>TRANSIT“ trips).</a:t>
            </a:r>
            <a:endParaRPr lang="en-US" sz="2200" dirty="0"/>
          </a:p>
          <a:p>
            <a:r>
              <a:rPr lang="en-US" sz="2200" dirty="0" smtClean="0"/>
              <a:t>51,472 car </a:t>
            </a:r>
            <a:r>
              <a:rPr lang="en-US" sz="2200" dirty="0"/>
              <a:t>trips </a:t>
            </a:r>
            <a:r>
              <a:rPr lang="en-US" sz="2200" dirty="0" smtClean="0"/>
              <a:t>(sample) are targeted, </a:t>
            </a:r>
            <a:r>
              <a:rPr lang="en-US" sz="2200" dirty="0"/>
              <a:t>representing 1,08 million car trips </a:t>
            </a:r>
            <a:r>
              <a:rPr lang="en-US" sz="2200" dirty="0" smtClean="0"/>
              <a:t>during </a:t>
            </a:r>
            <a:r>
              <a:rPr lang="en-US" sz="2200" dirty="0"/>
              <a:t>a typical day on the Montreal Island. </a:t>
            </a:r>
            <a:endParaRPr lang="en-US" sz="2200" dirty="0" smtClean="0"/>
          </a:p>
          <a:p>
            <a:r>
              <a:rPr lang="en-US" sz="2200" dirty="0" smtClean="0"/>
              <a:t>WALK ONLY scenario would result </a:t>
            </a:r>
            <a:r>
              <a:rPr lang="en-US" sz="2200" dirty="0"/>
              <a:t>in 246.6 million steps </a:t>
            </a:r>
            <a:r>
              <a:rPr lang="en-US" sz="2200" dirty="0" smtClean="0"/>
              <a:t>and WALK TO TRANSIT scenario would result in 56.8 </a:t>
            </a:r>
            <a:r>
              <a:rPr lang="en-US" sz="2200" dirty="0"/>
              <a:t>million additional </a:t>
            </a:r>
            <a:r>
              <a:rPr lang="en-US" sz="2200" dirty="0" smtClean="0"/>
              <a:t>steps. </a:t>
            </a:r>
            <a:endParaRPr lang="fr-CA" sz="22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59EB-9A7F-44C3-B86E-ECA089D64834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2357455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Scenario of modal shift </a:t>
            </a:r>
            <a:r>
              <a:rPr lang="fr-CA" dirty="0" smtClean="0"/>
              <a:t>(2)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59EB-9A7F-44C3-B86E-ECA089D64834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19</a:t>
            </a:fld>
            <a:endParaRPr lang="fr-B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00200"/>
            <a:ext cx="865434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84220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potential of walking in Montreal</a:t>
            </a:r>
            <a:endParaRPr lang="fr-CA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2014: Evolution of latent walking trips from 2003 to 2008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1060-ABD4-4C81-82F1-4D8A5626EC71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128968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Objectives</a:t>
            </a:r>
            <a:endParaRPr lang="fr-CA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estimate the amount of physical activity resulting from shifting short motorized trips to walking at a population level</a:t>
            </a:r>
          </a:p>
          <a:p>
            <a:r>
              <a:rPr lang="en-US" dirty="0" smtClean="0"/>
              <a:t>Improve estimation methodology using adjusted short distances by population segments and taking into account trip chain structure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50BF-160F-4AE8-9ECF-90BE28ACEBAA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21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Mode share </a:t>
            </a:r>
            <a:r>
              <a:rPr lang="en-CA" dirty="0" err="1" smtClean="0"/>
              <a:t>vs</a:t>
            </a:r>
            <a:r>
              <a:rPr lang="en-CA" dirty="0" smtClean="0"/>
              <a:t> trip length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637E-4931-4EF4-94C8-19472A4FF4F1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22</a:t>
            </a:fld>
            <a:endParaRPr lang="fr-BE"/>
          </a:p>
        </p:txBody>
      </p:sp>
      <p:graphicFrame>
        <p:nvGraphicFramePr>
          <p:cNvPr id="7" name="Graphique 6"/>
          <p:cNvGraphicFramePr/>
          <p:nvPr/>
        </p:nvGraphicFramePr>
        <p:xfrm>
          <a:off x="539552" y="1772816"/>
          <a:ext cx="813690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Methodology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Autofit/>
          </a:bodyPr>
          <a:lstStyle/>
          <a:p>
            <a:r>
              <a:rPr lang="en-US" sz="2600" dirty="0" smtClean="0"/>
              <a:t>Extraction, from the OD trip files, of the walk trips;</a:t>
            </a:r>
            <a:endParaRPr lang="fr-CA" sz="2600" dirty="0" smtClean="0"/>
          </a:p>
          <a:p>
            <a:r>
              <a:rPr lang="en-US" sz="2600" dirty="0" smtClean="0"/>
              <a:t>Estimation of threshold walking distances by population segment </a:t>
            </a:r>
            <a:r>
              <a:rPr lang="en-US" sz="2600" dirty="0" smtClean="0">
                <a:sym typeface="Wingdings" pitchFamily="2" charset="2"/>
              </a:rPr>
              <a:t> </a:t>
            </a:r>
            <a:r>
              <a:rPr lang="en-US" sz="2600" dirty="0" smtClean="0"/>
              <a:t>distance cumulating 80% of observed walk trip, by population segment, is used as threshold;</a:t>
            </a:r>
            <a:endParaRPr lang="fr-CA" sz="2600" dirty="0" smtClean="0"/>
          </a:p>
          <a:p>
            <a:r>
              <a:rPr lang="en-US" sz="2600" dirty="0" smtClean="0"/>
              <a:t>Extraction, from the OD trip files, of the motorized trips with length below the threshold for appropriate population segment;</a:t>
            </a:r>
            <a:endParaRPr lang="fr-CA" sz="2600" dirty="0" smtClean="0"/>
          </a:p>
          <a:p>
            <a:r>
              <a:rPr lang="en-US" sz="2600" dirty="0" smtClean="0"/>
              <a:t>Application of further criteria of transferability to walking based on trip chain attributes (entire chain needs to be transferable, maximal distance that a person can walk during a trip chain = 4* threshold distance)</a:t>
            </a:r>
            <a:endParaRPr lang="fr-CA" sz="2600" dirty="0" smtClean="0"/>
          </a:p>
          <a:p>
            <a:r>
              <a:rPr lang="en-US" sz="2600" dirty="0" smtClean="0"/>
              <a:t>Conversion of distance to steps.</a:t>
            </a:r>
            <a:endParaRPr lang="fr-CA" sz="2600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39A5-D145-48E2-A6D3-3A6F100BCC2D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23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Threshold distances for walking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9155-B322-4F03-88D8-E6146001831F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24</a:t>
            </a:fld>
            <a:endParaRPr lang="fr-BE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70217130"/>
              </p:ext>
            </p:extLst>
          </p:nvPr>
        </p:nvGraphicFramePr>
        <p:xfrm>
          <a:off x="251520" y="1268760"/>
          <a:ext cx="8640953" cy="4796814"/>
        </p:xfrm>
        <a:graphic>
          <a:graphicData uri="http://schemas.openxmlformats.org/drawingml/2006/table">
            <a:tbl>
              <a:tblPr/>
              <a:tblGrid>
                <a:gridCol w="1728192"/>
                <a:gridCol w="864095"/>
                <a:gridCol w="1008111"/>
                <a:gridCol w="1008111"/>
                <a:gridCol w="1008111"/>
                <a:gridCol w="1656188"/>
                <a:gridCol w="1368145"/>
              </a:tblGrid>
              <a:tr h="134311">
                <a:tc>
                  <a:txBody>
                    <a:bodyPr/>
                    <a:lstStyle/>
                    <a:p>
                      <a:endParaRPr lang="fr-CA" sz="1800" dirty="0">
                        <a:latin typeface="Times New Roman"/>
                      </a:endParaRPr>
                    </a:p>
                  </a:txBody>
                  <a:tcPr marL="16378" marR="1637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Threshold distances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(km)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134311">
                <a:tc>
                  <a:txBody>
                    <a:bodyPr/>
                    <a:lstStyle/>
                    <a:p>
                      <a:endParaRPr lang="fr-CA" sz="1800">
                        <a:latin typeface="Times New Roman"/>
                      </a:endParaRPr>
                    </a:p>
                  </a:txBody>
                  <a:tcPr marL="16378" marR="1637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2003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2008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'03-'08 evolution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0344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Age group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Men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Women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Men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Women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Men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Women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441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Children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0344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5-6 years old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16.65%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C17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16.32%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C37C"/>
                    </a:solidFill>
                  </a:tcPr>
                </a:tc>
              </a:tr>
              <a:tr h="30344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7-8 years old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-0.84%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E7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14.60%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CA7E"/>
                    </a:solidFill>
                  </a:tcPr>
                </a:tc>
              </a:tr>
              <a:tr h="30344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9-10 years old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9.37%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18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6.16%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82"/>
                    </a:solidFill>
                  </a:tcPr>
                </a:tc>
              </a:tr>
              <a:tr h="30344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11-12 years old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13.37%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CF7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12.18%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D480"/>
                    </a:solidFill>
                  </a:tcPr>
                </a:tc>
              </a:tr>
              <a:tr h="30344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13-14 years old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6.21%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38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9.25%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82"/>
                    </a:solidFill>
                  </a:tcPr>
                </a:tc>
              </a:tr>
              <a:tr h="30344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15-17 years old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4.26%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B7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7.51%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984"/>
                    </a:solidFill>
                  </a:tcPr>
                </a:tc>
              </a:tr>
              <a:tr h="303441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Adults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0344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18-24 years old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1.68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4.98%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47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17.28%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</a:tr>
              <a:tr h="30344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25-40 years old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-3.91%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7.89%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84"/>
                    </a:solidFill>
                  </a:tcPr>
                </a:tc>
              </a:tr>
              <a:tr h="30344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41-64 years old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-3.83%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1.87%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78"/>
                    </a:solidFill>
                  </a:tcPr>
                </a:tc>
              </a:tr>
              <a:tr h="303441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Elderly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0344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65 years and older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4.36%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C7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0.96%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16378" marR="1637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37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Chaining criteria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entire chain needs to be transferable:</a:t>
            </a:r>
          </a:p>
          <a:p>
            <a:pPr lvl="1"/>
            <a:r>
              <a:rPr lang="en-US" dirty="0" smtClean="0"/>
              <a:t>motorized trips belonging to a trip chain in which at least one trip has a travel distance above the threshold are considered non transferable and removed from the analysis set. </a:t>
            </a:r>
            <a:endParaRPr lang="fr-CA" dirty="0" smtClean="0"/>
          </a:p>
          <a:p>
            <a:r>
              <a:rPr lang="en-US" dirty="0" smtClean="0"/>
              <a:t>There is a maximal distance that a person can walk during a trip chain and it is equal to four times the distance threshold: </a:t>
            </a:r>
          </a:p>
          <a:p>
            <a:pPr lvl="1"/>
            <a:r>
              <a:rPr lang="en-US" dirty="0" smtClean="0"/>
              <a:t>motorized trips belonging to a trip chain of total length (transferable trips) above this maximal walk distance are considered non transferable. </a:t>
            </a:r>
            <a:endParaRPr lang="fr-CA" dirty="0" smtClean="0"/>
          </a:p>
          <a:p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402D-F846-463C-A968-26D139CE6F87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25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Evolution: proportion of transferable motorized trips (to walking)</a:t>
            </a:r>
            <a:endParaRPr lang="fr-CA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80552841"/>
              </p:ext>
            </p:extLst>
          </p:nvPr>
        </p:nvGraphicFramePr>
        <p:xfrm>
          <a:off x="323528" y="1556792"/>
          <a:ext cx="8496945" cy="4537310"/>
        </p:xfrm>
        <a:graphic>
          <a:graphicData uri="http://schemas.openxmlformats.org/drawingml/2006/table">
            <a:tbl>
              <a:tblPr/>
              <a:tblGrid>
                <a:gridCol w="1818124"/>
                <a:gridCol w="1114992"/>
                <a:gridCol w="1103861"/>
                <a:gridCol w="1114992"/>
                <a:gridCol w="1114992"/>
                <a:gridCol w="1114992"/>
                <a:gridCol w="1114992"/>
              </a:tblGrid>
              <a:tr h="392771">
                <a:tc>
                  <a:txBody>
                    <a:bodyPr/>
                    <a:lstStyle/>
                    <a:p>
                      <a:endParaRPr lang="fr-CA" sz="1600" dirty="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u="sng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Evolution in the proportion of transferable motorized trips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92771">
                <a:tc>
                  <a:txBody>
                    <a:bodyPr/>
                    <a:lstStyle/>
                    <a:p>
                      <a:endParaRPr lang="fr-CA" sz="16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Men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Women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Total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92771">
                <a:tc>
                  <a:txBody>
                    <a:bodyPr/>
                    <a:lstStyle/>
                    <a:p>
                      <a:endParaRPr lang="fr-CA" sz="16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2003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2008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2003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2008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2003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2008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5-14 years old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13.5%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13.4%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14.1%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14.2%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13.7%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13.8%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15-24 years old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7.8%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7.2%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7.2%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6.9%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7.5%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7.0%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25-34 years old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9.2%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6.8%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10.9%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10.0%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10.0%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8.4%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35-44 years old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11.1%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9.5%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14.2%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12.6%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12.7%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11.1%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45-54 years old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9.5%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8.0%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10.3%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9.1%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9.9%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8.5%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55-64 years old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11.2%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9.6%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12.4%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11.8%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11.8%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10.7%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65 years and older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14.3%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14.6%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15.1%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14.2%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14.7%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14.4%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277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All population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10.6%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9.4%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11.9%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11.0%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11.2%</a:t>
                      </a:r>
                      <a:endParaRPr lang="fr-CA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10.2%</a:t>
                      </a:r>
                      <a:endParaRPr lang="fr-CA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C46D-3B85-48CD-8D8C-E9CDB7B2B512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26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Distance to steps conversion factors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1F275-5DC3-4627-97FC-916EE0B725D8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27</a:t>
            </a:fld>
            <a:endParaRPr lang="fr-BE"/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43294172"/>
              </p:ext>
            </p:extLst>
          </p:nvPr>
        </p:nvGraphicFramePr>
        <p:xfrm>
          <a:off x="305446" y="1430325"/>
          <a:ext cx="8515025" cy="43554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527"/>
                <a:gridCol w="1433597"/>
                <a:gridCol w="1506629"/>
                <a:gridCol w="1876299"/>
                <a:gridCol w="1640973"/>
              </a:tblGrid>
              <a:tr h="5947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 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Median height (cm)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Steps/km (/mile)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417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Age group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Boys/Men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Girls/Women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Boys/Men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Girls/Women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41786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5-6 years old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117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116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2035 (3280)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2053 (3300)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41786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7-8 years old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128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128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1860 (3000)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41786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9-10 years old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139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139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1713 (2760)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41786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11-12 years old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149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154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1598 (2570)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1546 (2490)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41786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13-14 years old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165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163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1443 (2320)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1461 (2350)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41786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15-64 years old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Average ratio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1250 (2000)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83572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65 years and older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Average ratio: 10% decline in stride length vs adults</a:t>
                      </a:r>
                      <a:endParaRPr lang="fr-C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1375 (2200)</a:t>
                      </a:r>
                      <a:endParaRPr lang="fr-C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323528" y="6150927"/>
            <a:ext cx="4063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Growth charts (Tanner and Davies, 1985) </a:t>
            </a:r>
            <a:endParaRPr lang="fr-CA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Steps in reserve</a:t>
            </a:r>
            <a:endParaRPr lang="fr-CA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11632135"/>
              </p:ext>
            </p:extLst>
          </p:nvPr>
        </p:nvGraphicFramePr>
        <p:xfrm>
          <a:off x="287400" y="1444391"/>
          <a:ext cx="8424937" cy="4608509"/>
        </p:xfrm>
        <a:graphic>
          <a:graphicData uri="http://schemas.openxmlformats.org/drawingml/2006/table">
            <a:tbl>
              <a:tblPr/>
              <a:tblGrid>
                <a:gridCol w="2076001"/>
                <a:gridCol w="981755"/>
                <a:gridCol w="981755"/>
                <a:gridCol w="981755"/>
                <a:gridCol w="981755"/>
                <a:gridCol w="981755"/>
                <a:gridCol w="1440161"/>
              </a:tblGrid>
              <a:tr h="375097">
                <a:tc>
                  <a:txBody>
                    <a:bodyPr/>
                    <a:lstStyle/>
                    <a:p>
                      <a:endParaRPr lang="fr-CA" sz="1400" dirty="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Distribution of steps in reserve from the various modes (2008)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13387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%Car driver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% Car passenger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% Transit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% School bus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% Other modes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Steps in reserve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83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5-14 years old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0.00%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68.88%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5.25%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25.45%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0.41%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110 740 904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83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15-24 years old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43.88%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20.31%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28.87%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6.16%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0.78%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78 047 796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83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25-34 years old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77.36%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11.47%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9.60%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0.00%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1.58%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68 748 522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83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35-44 years old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86.74%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6.67%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5.97%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0.00%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0.61%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110 926 314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83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45-54 years old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84.62%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9.45%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5.18%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0.00%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0.74%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88 895 666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83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55-64 years old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78.12%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13.93%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7.30%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0.00%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0.64%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74 417 790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83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65 years and older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69.16%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18.24%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10.86%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0.00%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1.74%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76 667 379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83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All population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60.82%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23.04%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9.85%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5.42%</a:t>
                      </a:r>
                      <a:endParaRPr lang="fr-CA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0.87%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608 444 372</a:t>
                      </a:r>
                      <a:endParaRPr lang="fr-CA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0A95-29F3-480A-B065-D45AA9DBE5D7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28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Distribution of people with SIR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0B2B7-1082-40B0-A979-F825D25E7ADC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29</a:t>
            </a:fld>
            <a:endParaRPr lang="fr-BE"/>
          </a:p>
        </p:txBody>
      </p:sp>
      <p:graphicFrame>
        <p:nvGraphicFramePr>
          <p:cNvPr id="7" name="Graphique 6"/>
          <p:cNvGraphicFramePr/>
          <p:nvPr/>
        </p:nvGraphicFramePr>
        <p:xfrm>
          <a:off x="467544" y="1556792"/>
          <a:ext cx="820891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Population with SIR</a:t>
            </a:r>
            <a:endParaRPr lang="fr-CA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683568" y="1484784"/>
          <a:ext cx="7632848" cy="4023360"/>
        </p:xfrm>
        <a:graphic>
          <a:graphicData uri="http://schemas.openxmlformats.org/drawingml/2006/table">
            <a:tbl>
              <a:tblPr/>
              <a:tblGrid>
                <a:gridCol w="2414462"/>
                <a:gridCol w="1739462"/>
                <a:gridCol w="1739462"/>
                <a:gridCol w="1739462"/>
              </a:tblGrid>
              <a:tr h="280031">
                <a:tc>
                  <a:txBody>
                    <a:bodyPr/>
                    <a:lstStyle/>
                    <a:p>
                      <a:pPr algn="just"/>
                      <a:endParaRPr lang="fr-CA" sz="1800" dirty="0">
                        <a:latin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% population</a:t>
                      </a:r>
                      <a:endParaRPr lang="fr-CA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Steps in reserve</a:t>
                      </a:r>
                      <a:endParaRPr lang="fr-CA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Steps per person</a:t>
                      </a:r>
                      <a:endParaRPr lang="fr-CA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3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5-14 years old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12.06%</a:t>
                      </a:r>
                      <a:endParaRPr lang="fr-CA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110 740 904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2082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003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15-24 years old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6.47%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78 047 796</a:t>
                      </a:r>
                      <a:endParaRPr lang="fr-CA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2748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03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25-34 years old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5.87%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68 748 522</a:t>
                      </a:r>
                      <a:endParaRPr lang="fr-CA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2515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03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35-44 years old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7.93%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110 926 314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2594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03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45-54 years old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6.79%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88 895 666</a:t>
                      </a:r>
                      <a:endParaRPr lang="fr-CA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2460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03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55-64 years old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9.12%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74 417 790</a:t>
                      </a:r>
                      <a:endParaRPr lang="fr-CA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2321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03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65 years and older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11.92%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76 667 379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2139</a:t>
                      </a:r>
                      <a:endParaRPr lang="fr-CA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03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All population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8.33%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608 444 372</a:t>
                      </a:r>
                      <a:endParaRPr lang="fr-CA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2379</a:t>
                      </a:r>
                      <a:endParaRPr lang="fr-CA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FBAC7-EDA7-4091-9D7F-5E9E1D204A20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30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Upcoming</a:t>
            </a:r>
            <a:endParaRPr lang="fr-CA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researches, ongoing work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43D3-FEE4-4995-9D2F-D5B060903BFC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31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Upcoming</a:t>
            </a:r>
            <a:r>
              <a:rPr lang="fr-CA" dirty="0" smtClean="0"/>
              <a:t> </a:t>
            </a:r>
            <a:r>
              <a:rPr lang="fr-CA" dirty="0" err="1" smtClean="0"/>
              <a:t>research</a:t>
            </a:r>
            <a:endParaRPr lang="fr-CA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Update estimations </a:t>
            </a:r>
            <a:r>
              <a:rPr lang="fr-CA" dirty="0" err="1" smtClean="0"/>
              <a:t>using</a:t>
            </a:r>
            <a:r>
              <a:rPr lang="fr-CA" dirty="0" smtClean="0"/>
              <a:t> 2013 </a:t>
            </a:r>
            <a:r>
              <a:rPr lang="fr-CA" dirty="0" err="1" smtClean="0"/>
              <a:t>survey</a:t>
            </a:r>
            <a:r>
              <a:rPr lang="fr-CA" dirty="0" smtClean="0"/>
              <a:t> data </a:t>
            </a:r>
          </a:p>
          <a:p>
            <a:r>
              <a:rPr lang="fr-CA" dirty="0" err="1" smtClean="0"/>
              <a:t>Improve</a:t>
            </a:r>
            <a:r>
              <a:rPr lang="fr-CA" dirty="0" smtClean="0"/>
              <a:t> distance estimations </a:t>
            </a:r>
            <a:r>
              <a:rPr lang="fr-CA" dirty="0" err="1" smtClean="0"/>
              <a:t>using</a:t>
            </a:r>
            <a:r>
              <a:rPr lang="fr-CA" dirty="0" smtClean="0"/>
              <a:t> network-</a:t>
            </a:r>
            <a:r>
              <a:rPr lang="fr-CA" dirty="0" err="1" smtClean="0"/>
              <a:t>based</a:t>
            </a:r>
            <a:r>
              <a:rPr lang="fr-CA" dirty="0" smtClean="0"/>
              <a:t> distances</a:t>
            </a:r>
          </a:p>
          <a:p>
            <a:r>
              <a:rPr lang="fr-CA" dirty="0" smtClean="0"/>
              <a:t>Time-budget contraint </a:t>
            </a:r>
            <a:r>
              <a:rPr lang="fr-CA" dirty="0" err="1" smtClean="0"/>
              <a:t>instead</a:t>
            </a:r>
            <a:r>
              <a:rPr lang="fr-CA" dirty="0" smtClean="0"/>
              <a:t> of distance </a:t>
            </a:r>
            <a:r>
              <a:rPr lang="fr-CA" dirty="0" err="1" smtClean="0"/>
              <a:t>threshold</a:t>
            </a:r>
            <a:r>
              <a:rPr lang="fr-CA" dirty="0" smtClean="0"/>
              <a:t> for </a:t>
            </a:r>
            <a:r>
              <a:rPr lang="fr-CA" dirty="0" err="1" smtClean="0"/>
              <a:t>possibility</a:t>
            </a:r>
            <a:r>
              <a:rPr lang="fr-CA" dirty="0" smtClean="0"/>
              <a:t> to </a:t>
            </a:r>
            <a:r>
              <a:rPr lang="fr-CA" dirty="0" err="1" smtClean="0"/>
              <a:t>transfer</a:t>
            </a:r>
            <a:r>
              <a:rPr lang="fr-CA" dirty="0" smtClean="0"/>
              <a:t> </a:t>
            </a:r>
            <a:r>
              <a:rPr lang="fr-CA" dirty="0" smtClean="0">
                <a:sym typeface="Wingdings" panose="05000000000000000000" pitchFamily="2" charset="2"/>
              </a:rPr>
              <a:t> </a:t>
            </a:r>
            <a:r>
              <a:rPr lang="fr-CA" dirty="0" err="1" smtClean="0">
                <a:sym typeface="Wingdings" panose="05000000000000000000" pitchFamily="2" charset="2"/>
              </a:rPr>
              <a:t>improve</a:t>
            </a:r>
            <a:r>
              <a:rPr lang="fr-CA" dirty="0" smtClean="0">
                <a:sym typeface="Wingdings" panose="05000000000000000000" pitchFamily="2" charset="2"/>
              </a:rPr>
              <a:t> </a:t>
            </a:r>
            <a:r>
              <a:rPr lang="fr-CA" dirty="0" err="1" smtClean="0">
                <a:sym typeface="Wingdings" panose="05000000000000000000" pitchFamily="2" charset="2"/>
              </a:rPr>
              <a:t>traffic</a:t>
            </a:r>
            <a:r>
              <a:rPr lang="fr-CA" dirty="0" smtClean="0">
                <a:sym typeface="Wingdings" panose="05000000000000000000" pitchFamily="2" charset="2"/>
              </a:rPr>
              <a:t> </a:t>
            </a:r>
            <a:r>
              <a:rPr lang="fr-CA" dirty="0" err="1" smtClean="0">
                <a:sym typeface="Wingdings" panose="05000000000000000000" pitchFamily="2" charset="2"/>
              </a:rPr>
              <a:t>assignment</a:t>
            </a:r>
            <a:r>
              <a:rPr lang="fr-CA" dirty="0" smtClean="0">
                <a:sym typeface="Wingdings" panose="05000000000000000000" pitchFamily="2" charset="2"/>
              </a:rPr>
              <a:t> </a:t>
            </a:r>
            <a:r>
              <a:rPr lang="fr-CA" dirty="0" err="1" smtClean="0">
                <a:sym typeface="Wingdings" panose="05000000000000000000" pitchFamily="2" charset="2"/>
              </a:rPr>
              <a:t>models</a:t>
            </a:r>
            <a:r>
              <a:rPr lang="fr-CA" dirty="0" smtClean="0">
                <a:sym typeface="Wingdings" panose="05000000000000000000" pitchFamily="2" charset="2"/>
              </a:rPr>
              <a:t> to </a:t>
            </a:r>
            <a:r>
              <a:rPr lang="fr-CA" dirty="0" err="1" smtClean="0">
                <a:sym typeface="Wingdings" panose="05000000000000000000" pitchFamily="2" charset="2"/>
              </a:rPr>
              <a:t>estimate</a:t>
            </a:r>
            <a:r>
              <a:rPr lang="fr-CA" dirty="0" smtClean="0">
                <a:sym typeface="Wingdings" panose="05000000000000000000" pitchFamily="2" charset="2"/>
              </a:rPr>
              <a:t> </a:t>
            </a:r>
            <a:r>
              <a:rPr lang="fr-CA" dirty="0" err="1" smtClean="0">
                <a:sym typeface="Wingdings" panose="05000000000000000000" pitchFamily="2" charset="2"/>
              </a:rPr>
              <a:t>travel</a:t>
            </a:r>
            <a:r>
              <a:rPr lang="fr-CA" dirty="0" smtClean="0">
                <a:sym typeface="Wingdings" panose="05000000000000000000" pitchFamily="2" charset="2"/>
              </a:rPr>
              <a:t> times </a:t>
            </a:r>
            <a:r>
              <a:rPr lang="fr-CA" dirty="0" err="1" smtClean="0">
                <a:sym typeface="Wingdings" panose="05000000000000000000" pitchFamily="2" charset="2"/>
              </a:rPr>
              <a:t>using</a:t>
            </a:r>
            <a:r>
              <a:rPr lang="fr-CA" dirty="0" smtClean="0">
                <a:sym typeface="Wingdings" panose="05000000000000000000" pitchFamily="2" charset="2"/>
              </a:rPr>
              <a:t> </a:t>
            </a:r>
            <a:r>
              <a:rPr lang="fr-CA" dirty="0" err="1" smtClean="0">
                <a:sym typeface="Wingdings" panose="05000000000000000000" pitchFamily="2" charset="2"/>
              </a:rPr>
              <a:t>motorised</a:t>
            </a:r>
            <a:r>
              <a:rPr lang="fr-CA" dirty="0" smtClean="0">
                <a:sym typeface="Wingdings" panose="05000000000000000000" pitchFamily="2" charset="2"/>
              </a:rPr>
              <a:t> modes (transit, car </a:t>
            </a:r>
            <a:r>
              <a:rPr lang="fr-CA" dirty="0" err="1" smtClean="0">
                <a:sym typeface="Wingdings" panose="05000000000000000000" pitchFamily="2" charset="2"/>
              </a:rPr>
              <a:t>with</a:t>
            </a:r>
            <a:r>
              <a:rPr lang="fr-CA" dirty="0" smtClean="0">
                <a:sym typeface="Wingdings" panose="05000000000000000000" pitchFamily="2" charset="2"/>
              </a:rPr>
              <a:t> congestion and </a:t>
            </a:r>
            <a:r>
              <a:rPr lang="fr-CA" dirty="0" err="1" smtClean="0">
                <a:sym typeface="Wingdings" panose="05000000000000000000" pitchFamily="2" charset="2"/>
              </a:rPr>
              <a:t>crusing</a:t>
            </a:r>
            <a:r>
              <a:rPr lang="fr-CA" dirty="0" smtClean="0">
                <a:sym typeface="Wingdings" panose="05000000000000000000" pitchFamily="2" charset="2"/>
              </a:rPr>
              <a:t> for parking)</a:t>
            </a:r>
            <a:endParaRPr lang="fr-CA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D3FF1-A31A-4440-97FE-00973FBA1DAA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384025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References</a:t>
            </a:r>
            <a:endParaRPr lang="fr-CA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/>
              <a:t>Morency, C., Trépanier, M., Demers, M. (2011) Walking to transit: an unexpected source of physical activity, Transport Policy Journal,, Available online 26 May 2011 </a:t>
            </a:r>
            <a:endParaRPr lang="fr-CA" sz="2000" dirty="0"/>
          </a:p>
          <a:p>
            <a:r>
              <a:rPr lang="en-CA" sz="2000" dirty="0" smtClean="0"/>
              <a:t>Morency, C., Demers, M., </a:t>
            </a:r>
            <a:r>
              <a:rPr lang="en-CA" sz="2000" b="1" dirty="0" smtClean="0"/>
              <a:t>Lapierre, L.</a:t>
            </a:r>
            <a:r>
              <a:rPr lang="en-CA" sz="2000" dirty="0" smtClean="0"/>
              <a:t> (2008) How Many Steps Do You Have in Reserve? Some Thoughts and Measures About a Healthier Way to Travel, Transportation Research Record, Journal of the Transportation Research Board, No. 2002, pp.1-6., Washington D.C.</a:t>
            </a:r>
          </a:p>
          <a:p>
            <a:r>
              <a:rPr lang="en-CA" sz="2000" dirty="0" err="1" smtClean="0"/>
              <a:t>Morency</a:t>
            </a:r>
            <a:r>
              <a:rPr lang="en-CA" sz="2000" dirty="0" smtClean="0"/>
              <a:t>, C., </a:t>
            </a:r>
            <a:r>
              <a:rPr lang="en-CA" sz="2000" dirty="0" err="1" smtClean="0"/>
              <a:t>Roorda</a:t>
            </a:r>
            <a:r>
              <a:rPr lang="en-CA" sz="2000" dirty="0" smtClean="0"/>
              <a:t>, M., Demers, M. (2009). </a:t>
            </a:r>
            <a:r>
              <a:rPr lang="en-CA" sz="2000" i="1" dirty="0" smtClean="0"/>
              <a:t>Steps in Reserve: Comparing Latent Walk Trips in Toronto and Montreal</a:t>
            </a:r>
            <a:r>
              <a:rPr lang="en-CA" sz="2000" dirty="0" smtClean="0"/>
              <a:t>. </a:t>
            </a:r>
            <a:r>
              <a:rPr lang="en-CA" sz="2000" i="1" dirty="0" smtClean="0"/>
              <a:t>Transportation Research Record, </a:t>
            </a:r>
            <a:r>
              <a:rPr lang="en-CA" sz="2000" dirty="0" smtClean="0"/>
              <a:t>Journal of the Transportation Research Board</a:t>
            </a:r>
            <a:r>
              <a:rPr lang="en-CA" sz="2000" i="1" dirty="0" smtClean="0"/>
              <a:t>, no. 2140, pp.111-119, 2009</a:t>
            </a:r>
          </a:p>
          <a:p>
            <a:r>
              <a:rPr lang="en-CA" sz="2000" dirty="0" err="1" smtClean="0"/>
              <a:t>Morency</a:t>
            </a:r>
            <a:r>
              <a:rPr lang="en-CA" sz="2000" dirty="0" smtClean="0"/>
              <a:t>, C., Demers, M. (2010). </a:t>
            </a:r>
            <a:r>
              <a:rPr lang="en-CA" sz="2000" i="1" dirty="0" smtClean="0"/>
              <a:t>The "steps in reserve": An unexploited way to make our children more active during their daily routine</a:t>
            </a:r>
            <a:r>
              <a:rPr lang="en-CA" sz="2000" dirty="0" smtClean="0"/>
              <a:t>, Child: Health, Care and Development, Volume 36, Issue 3, May 2010, Pages: 421–427.</a:t>
            </a:r>
          </a:p>
          <a:p>
            <a:pPr lvl="0"/>
            <a:r>
              <a:rPr lang="en-CA" sz="2000" dirty="0" smtClean="0"/>
              <a:t>Other paper in revision : </a:t>
            </a:r>
            <a:r>
              <a:rPr lang="en-US" sz="2000" dirty="0"/>
              <a:t>Shifting short motorized trips to walking: the potential of active transportation for physical activity in Montreal</a:t>
            </a:r>
            <a:endParaRPr lang="fr-CA" sz="2000" dirty="0" smtClean="0"/>
          </a:p>
          <a:p>
            <a:endParaRPr lang="en-CA" sz="2000" dirty="0" smtClean="0"/>
          </a:p>
          <a:p>
            <a:endParaRPr lang="fr-CA" sz="11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4806-B6D8-4E90-85B8-AD26A6A838D7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33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59EB-9A7F-44C3-B86E-ECA089D64834}" type="datetime4">
              <a:rPr lang="fr-FR" smtClean="0"/>
              <a:pPr/>
              <a:t>14 janvier 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Healthy Canada by Design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34</a:t>
            </a:fld>
            <a:endParaRPr lang="fr-BE"/>
          </a:p>
        </p:txBody>
      </p:sp>
      <p:pic>
        <p:nvPicPr>
          <p:cNvPr id="11" name="Picture 3" descr="C:\Madcat\CHAIRE_MOBILITE\Logo\partenaires\AMT_logo_denomination_2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6409" y="5477475"/>
            <a:ext cx="1382426" cy="1046852"/>
          </a:xfrm>
          <a:prstGeom prst="rect">
            <a:avLst/>
          </a:prstGeom>
          <a:noFill/>
        </p:spPr>
      </p:pic>
      <p:graphicFrame>
        <p:nvGraphicFramePr>
          <p:cNvPr id="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58504256"/>
              </p:ext>
            </p:extLst>
          </p:nvPr>
        </p:nvGraphicFramePr>
        <p:xfrm>
          <a:off x="5709059" y="5275330"/>
          <a:ext cx="1688281" cy="1266064"/>
        </p:xfrm>
        <a:graphic>
          <a:graphicData uri="http://schemas.openxmlformats.org/presentationml/2006/ole">
            <p:oleObj spid="_x0000_s2057" name="Présentation" r:id="rId4" imgW="4570603" imgH="3427427" progId="PowerPoint.Show.8">
              <p:embed/>
            </p:oleObj>
          </a:graphicData>
        </a:graphic>
      </p:graphicFrame>
      <p:pic>
        <p:nvPicPr>
          <p:cNvPr id="13" name="Picture 5" descr="C:\Madcat\CHAIRE_MOBILITE\Logo\partenaires\MTQi2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46051" y="6012819"/>
            <a:ext cx="2111974" cy="528575"/>
          </a:xfrm>
          <a:prstGeom prst="rect">
            <a:avLst/>
          </a:prstGeom>
          <a:noFill/>
        </p:spPr>
      </p:pic>
      <p:pic>
        <p:nvPicPr>
          <p:cNvPr id="14" name="Picture 6" descr="C:\Madcat\CHAIRE_MOBILITE\Logo\partenaires\montreal_2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495" y="6157298"/>
            <a:ext cx="1689337" cy="362961"/>
          </a:xfrm>
          <a:prstGeom prst="rect">
            <a:avLst/>
          </a:prstGeom>
          <a:noFill/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5576" y="370764"/>
            <a:ext cx="7635550" cy="4641068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3985125" y="173023"/>
            <a:ext cx="25680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CA" dirty="0" smtClean="0"/>
              <a:t>www.polymtl.ca/mobilite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309855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16539</TotalTime>
  <Words>2625</Words>
  <Application>Microsoft Office PowerPoint</Application>
  <PresentationFormat>On-screen Show (4:3)</PresentationFormat>
  <Paragraphs>618</Paragraphs>
  <Slides>34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Thème Office</vt:lpstr>
      <vt:lpstr>Présentation</vt:lpstr>
      <vt:lpstr>Walking to transit  (and potential of walking)</vt:lpstr>
      <vt:lpstr>Outline</vt:lpstr>
      <vt:lpstr>Objectives Information system</vt:lpstr>
      <vt:lpstr>Research objectives</vt:lpstr>
      <vt:lpstr>Information system</vt:lpstr>
      <vt:lpstr>Slide 6</vt:lpstr>
      <vt:lpstr>Walking to transit</vt:lpstr>
      <vt:lpstr>Case study</vt:lpstr>
      <vt:lpstr>Modal share in Montreal</vt:lpstr>
      <vt:lpstr>Definition of a trip</vt:lpstr>
      <vt:lpstr>Walking distance estimation (1)</vt:lpstr>
      <vt:lpstr>Walking distance estimation (2)</vt:lpstr>
      <vt:lpstr>Steps estimation</vt:lpstr>
      <vt:lpstr>Results: Average number of steps by transit trips (by age group)</vt:lpstr>
      <vt:lpstr>Results: Average number of steps by transit trips : by mode, purpose, gender </vt:lpstr>
      <vt:lpstr>Modelling the number of steps (1)</vt:lpstr>
      <vt:lpstr>Modelling the number of steps (2)</vt:lpstr>
      <vt:lpstr>Scenario of modal shift (1)</vt:lpstr>
      <vt:lpstr>Scenario of modal shift (2)</vt:lpstr>
      <vt:lpstr>potential of walking in Montreal</vt:lpstr>
      <vt:lpstr>Objectives</vt:lpstr>
      <vt:lpstr>Mode share vs trip length</vt:lpstr>
      <vt:lpstr>Methodology</vt:lpstr>
      <vt:lpstr>Threshold distances for walking</vt:lpstr>
      <vt:lpstr>Chaining criteria</vt:lpstr>
      <vt:lpstr>Evolution: proportion of transferable motorized trips (to walking)</vt:lpstr>
      <vt:lpstr>Distance to steps conversion factors</vt:lpstr>
      <vt:lpstr>Steps in reserve</vt:lpstr>
      <vt:lpstr>Distribution of people with SIR</vt:lpstr>
      <vt:lpstr>Population with SIR</vt:lpstr>
      <vt:lpstr>Upcoming</vt:lpstr>
      <vt:lpstr>Upcoming research</vt:lpstr>
      <vt:lpstr>References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Mobilité</dc:title>
  <dc:creator>Camore</dc:creator>
  <cp:lastModifiedBy>Kim</cp:lastModifiedBy>
  <cp:revision>839</cp:revision>
  <dcterms:created xsi:type="dcterms:W3CDTF">2010-10-04T01:19:16Z</dcterms:created>
  <dcterms:modified xsi:type="dcterms:W3CDTF">2014-01-14T13:21:01Z</dcterms:modified>
</cp:coreProperties>
</file>